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Poppins Bold" panose="020B0604020202020204" charset="0"/>
      <p:regular r:id="rId11"/>
    </p:embeddedFont>
    <p:embeddedFont>
      <p:font typeface="Proxima Nova" panose="020B0604020202020204" charset="0"/>
      <p:regular r:id="rId12"/>
    </p:embeddedFont>
    <p:embeddedFont>
      <p:font typeface="Proxima Nova Bold" panose="020B0604020202020204" charset="0"/>
      <p:regular r:id="rId13"/>
    </p:embeddedFont>
    <p:embeddedFont>
      <p:font typeface="Proxima Nova Italics"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2" d="100"/>
          <a:sy n="32" d="100"/>
        </p:scale>
        <p:origin x="129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hola buenos dias mi nombre es Honorio Santos, soy biologo Marino del departamento de pesca de Belize- asignado al la reserva marina de BC. </a:t>
            </a:r>
          </a:p>
          <a:p>
            <a:endParaRPr lang="en-US"/>
          </a:p>
          <a:p>
            <a:r>
              <a:rPr lang="en-US"/>
              <a:t>Hoy estar presentado sobre aprendizajes y desafios de monitoreo de ECOME en Belize.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Belize a participado en 14  de los 15  monitoreos que se llevaron acabo del 2013 al 2025</a:t>
            </a:r>
          </a:p>
          <a:p>
            <a:endParaRPr lang="en-US"/>
          </a:p>
          <a:p>
            <a:r>
              <a:rPr lang="en-US"/>
              <a:t> varias Áreas Marinas Protegidas (AMP) han participado en ECOME. La Reserva Marina de Bacalar Chico (RMBC) ha sido la más antigua. Posteriormente, gracias a la excelente iniciativa del Departamento de Pesca, la Reserva Marina de South Water (RMSW) y la Reserva Marina de Glover's Reef (RMG) se unieron al esfuerzo.</a:t>
            </a:r>
          </a:p>
          <a:p>
            <a:endParaRPr lang="en-US"/>
          </a:p>
          <a:p>
            <a:r>
              <a:rPr lang="en-US"/>
              <a:t>tuvimos areas como PHMR Y TAMR que tambien participaron al principio solamente (Si ven el mapa son las areas marcadas en rojo)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una de las principales difficultabes que tuvimos al realizar el monitoreo fue :</a:t>
            </a:r>
          </a:p>
          <a:p>
            <a:endParaRPr lang="en-US"/>
          </a:p>
          <a:p>
            <a:r>
              <a:rPr lang="en-US"/>
              <a:t>estamos ablando de recuros tanto como economicos, de personal disponible y embarcaciones)  sabemos que se ultilizan todas estas cosas para realizar los monitoreos simultáneamente con otros países de la región.</a:t>
            </a:r>
          </a:p>
          <a:p>
            <a:endParaRPr lang="en-US"/>
          </a:p>
          <a:p>
            <a:r>
              <a:rPr lang="en-US"/>
              <a:t>También resultó difícil realizar el monitoreo debido a la falta de recursos, ya que se superponía con las operaciones diarias de la reserva, como los patrullajes.</a:t>
            </a:r>
          </a:p>
          <a:p>
            <a:endParaRPr lang="en-US"/>
          </a:p>
          <a:p>
            <a:r>
              <a:rPr lang="en-US"/>
              <a:t>otras cosas de las cuales ocurieron mucho fueron: (Point 3) esto causo que se daniaran o perdieramos los collectores</a:t>
            </a:r>
          </a:p>
          <a:p>
            <a:endParaRPr lang="en-US"/>
          </a:p>
          <a:p>
            <a:r>
              <a:rPr lang="en-US"/>
              <a:t>ultimo pero creo que una de las mas importantes es que: (last point) pues como ya sabemos el financiamiento es muy importante para llevar acabo un monitoreo exitoso.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sabemos que (First sentence)</a:t>
            </a:r>
          </a:p>
          <a:p>
            <a:endParaRPr lang="en-US"/>
          </a:p>
          <a:p>
            <a:r>
              <a:rPr lang="en-US"/>
              <a:t>En general, el equipo proporcionado aun está en buenas condiciones; (estas son las que estan en GWRM y SWCMR) probablemente necesitaremos adquirir unas mallas nuevas para ambos equipos y uno o dos collectores de repuesto en caso que se pierda o se dane alguno.</a:t>
            </a:r>
          </a:p>
          <a:p>
            <a:endParaRPr lang="en-US"/>
          </a:p>
          <a:p>
            <a:r>
              <a:rPr lang="en-US"/>
              <a:t>Sería genial si pudiéramos conseguir un kit adicional de monitoreo para la participación de una AMP adicional para poder tener por lo menos tres AMP en Belice participanto para el proximo monitoreo</a:t>
            </a:r>
          </a:p>
          <a:p>
            <a:endParaRPr lang="en-US"/>
          </a:p>
          <a:p>
            <a:r>
              <a:rPr lang="en-US"/>
              <a:t>Sería ideal que también se proporcionaran boyas, clips, pesos y cuerdas para facilitar la instalación de las trampas y evitar perder tanto tiempo buscándolas en la playa</a:t>
            </a:r>
          </a:p>
          <a:p>
            <a:endParaRPr lang="en-US"/>
          </a:p>
          <a:p>
            <a:r>
              <a:rPr lang="en-US"/>
              <a:t>como ya mencionado previamente, son esenciales la disponibilidad de combustible per igual froma un algun tipo de financiamiento para alimentos! </a:t>
            </a:r>
          </a:p>
          <a:p>
            <a:endParaRPr lang="en-US"/>
          </a:p>
          <a:p>
            <a:r>
              <a:rPr lang="en-US"/>
              <a:t>En la tablita a su derecha podemos ver un estimado de lo que implica llevara acabo un monitoreo de ECOME para una AMP solamente. Este estimado es para un equipo de 4 personas para 8 dias de monitoreo.</a:t>
            </a:r>
          </a:p>
          <a:p>
            <a:endParaRPr lang="en-US"/>
          </a:p>
          <a:p>
            <a:r>
              <a:rPr lang="en-US"/>
              <a:t>si vemos en alimentos tenemos un promedio de 20 dolares por person por dia que seria un total de 640 dolares para 4 personas cocinando en campo para 8 dias! </a:t>
            </a:r>
          </a:p>
          <a:p>
            <a:endParaRPr lang="en-US"/>
          </a:p>
          <a:p>
            <a:r>
              <a:rPr lang="en-US"/>
              <a:t>El consumo de gasolina es minimo 5 galones(19 litros) por dia, si lo multipicamos por 8 nos da un total de 40 galones(Approx. 151 litros) para 8 dias </a:t>
            </a:r>
          </a:p>
          <a:p>
            <a:endParaRPr lang="en-US"/>
          </a:p>
          <a:p>
            <a:r>
              <a:rPr lang="en-US"/>
              <a:t>El costo de gasolina en Belice es de 6.50 dolares promedio que seria un total de 260 dolares en total. </a:t>
            </a:r>
          </a:p>
          <a:p>
            <a:endParaRPr lang="en-US"/>
          </a:p>
          <a:p>
            <a:r>
              <a:rPr lang="en-US"/>
              <a:t>en su totalidad el costo estimado que cubre gasolin y alimentos solamente, es un total de 900 dolares para una AMP.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El procedimiento de muestreo es sencillo y, en general, ha resultado una experiencia muy positiva. Siempre es un placer aprender nuevas formas de recopilar datos para mejorar la gestión de nuestras áreas protegidas en Belice. Sabemos que los datos recopilados son cruciales no solo para Belice, sino también para la región, para evaluar su conectividad ecológica y el reclutamiento de peces de arrecife; por ello, nos esforzamos por obtener datos de calidad que la representen fielmente el area. El trabajo ha sido exitoso, aunque en ocasiones se ha visto afectado por factores ambientales como el clima y las condiciones del mar.</a:t>
            </a:r>
          </a:p>
          <a:p>
            <a:endParaRPr lang="en-US"/>
          </a:p>
          <a:p>
            <a:r>
              <a:rPr lang="en-US"/>
              <a:t>Al consultar a mis compañeros de GWMR Y SWCMR concluimos que Para optimizar aún más el proceso y mejorar la eficiencia en el campo, sería beneficioso contar desde el principio con un equipo completo y estandarizado. En concreto, destinar recursos específicos para elementos como boyas, cuerdas, anclas (varillas de acero) y consumibles como etanol esto para agilizaría la fase de preparación y garantizar la uniformidad en todos los sitios de muestreo. </a:t>
            </a:r>
          </a:p>
          <a:p>
            <a:endParaRPr lang="en-US"/>
          </a:p>
          <a:p>
            <a:r>
              <a:rPr lang="en-US"/>
              <a:t>tambien tener boyas de un solo tamaño y color uniformes, por ejemplo, facilitaría significativamente la localización del equipo durante el muestreo. Esto nos permitiría dedicar más tiempo y recursos a los objetivos científicos fundamentales de este importante trabajo</a:t>
            </a:r>
          </a:p>
          <a:p>
            <a:endParaRPr lang="en-US"/>
          </a:p>
          <a:p>
            <a:r>
              <a:rPr lang="en-US"/>
              <a:t>Algunos de los resultados que obtuvimos en Belice durante estos 14 ECOMES realizados pudimos notar que mas del 50% de las familias fueron Apogonidae. (La fotito ariba)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 Belice sabemos que Definitivamente vale la pena continuar con el ECOME en el SAM, ya que después de 15 años de campañas se ha logrado una base de datos regional valiosa y única sobre conectividad y reclutamiento de peces arrecifales. Su continuidad garantiza la posibilidad de evaluar tendencias a largo plazo en la recuperación de poblaciones y el efecto de las medidas de conservación implementadas.</a:t>
            </a:r>
          </a:p>
          <a:p>
            <a:endParaRPr lang="en-US"/>
          </a:p>
          <a:p>
            <a:r>
              <a:rPr lang="en-US"/>
              <a:t>Para fortalecer la Red de Conectividad ECOME, se sugiere:</a:t>
            </a:r>
          </a:p>
          <a:p>
            <a:endParaRPr lang="en-US"/>
          </a:p>
          <a:p>
            <a:r>
              <a:rPr lang="en-US"/>
              <a:t>1. Point 1</a:t>
            </a:r>
          </a:p>
          <a:p>
            <a:endParaRPr lang="en-US"/>
          </a:p>
          <a:p>
            <a:r>
              <a:rPr lang="en-US"/>
              <a:t>2. Point 2 </a:t>
            </a:r>
          </a:p>
          <a:p>
            <a:endParaRPr lang="en-US"/>
          </a:p>
          <a:p>
            <a:r>
              <a:rPr lang="en-US"/>
              <a:t>sabemos que los resultados sin duda podrían ser útiles para la gestión adaptativa y el desarrollo de políticas y tambien dar mayor peso a su aplicación en la gestión nacional y la la gestión adaptativa de la pesca.</a:t>
            </a:r>
          </a:p>
          <a:p>
            <a:endParaRPr lang="en-US"/>
          </a:p>
          <a:p>
            <a:r>
              <a:rPr lang="en-US"/>
              <a:t>3 (Point 3) para asi ampliar la representación espacial de Belice.</a:t>
            </a:r>
          </a:p>
          <a:p>
            <a:endParaRPr lang="en-US"/>
          </a:p>
          <a:p>
            <a:r>
              <a:rPr lang="en-US"/>
              <a:t>La cuarta recomendacion es (Point 4) </a:t>
            </a:r>
          </a:p>
          <a:p>
            <a:endParaRPr lang="en-US"/>
          </a:p>
          <a:p>
            <a:r>
              <a:rPr lang="en-US"/>
              <a:t>Just Read point 5</a:t>
            </a:r>
          </a:p>
          <a:p>
            <a:endParaRPr lang="en-US"/>
          </a:p>
          <a:p>
            <a:r>
              <a:rPr lang="en-US"/>
              <a:t>(point 6) para una mejor interpretación de los resultados del ECOME.</a:t>
            </a:r>
          </a:p>
          <a:p>
            <a:endParaRPr lang="en-US"/>
          </a:p>
          <a:p>
            <a:r>
              <a:rPr lang="en-US"/>
              <a:t>También se recomienda (last Point)</a:t>
            </a:r>
          </a:p>
          <a:p>
            <a:endParaRPr lang="en-US"/>
          </a:p>
          <a:p>
            <a:endParaRPr lang="en-US"/>
          </a:p>
          <a:p>
            <a:r>
              <a:rPr lang="en-US"/>
              <a:t>Con esto dicho quisiera agradecer a ECOSUR  y MARFund por su apoyo hasta el momento para llevar a cabo este monitoreo importante como mencionado no solo para Belize sino también para el SAM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 esto dicho quisiera agradecer a Primeramente a  ECOSUR  y MARFund por su apoyo hasta el momento para llevar a cabo este monitoreo importante como mencionado no solo para Belize sino también para el SAM.</a:t>
            </a:r>
          </a:p>
          <a:p>
            <a:endParaRPr lang="en-US"/>
          </a:p>
          <a:p>
            <a:r>
              <a:rPr lang="en-US"/>
              <a:t>Tambien agradeser a todos mis companeros de fisheries Department que alguno o otra forma asen parte de esto, Estos serian :</a:t>
            </a:r>
          </a:p>
          <a:p>
            <a:endParaRPr lang="en-US"/>
          </a:p>
          <a:p>
            <a:r>
              <a:rPr lang="en-US"/>
              <a:t>Tambien agradecer a Joel.....</a:t>
            </a:r>
          </a:p>
          <a:p>
            <a:r>
              <a:rPr lang="en-US"/>
              <a:t>que participaron anteriormente en el ECOME en BCMR </a:t>
            </a:r>
          </a:p>
          <a:p>
            <a:endParaRPr lang="en-US"/>
          </a:p>
          <a:p>
            <a:r>
              <a:rPr lang="en-US"/>
              <a:t>y por ultimo pero no menos importante a tasa y tide por la participacion al comienzon de esta jornada. </a:t>
            </a:r>
          </a:p>
          <a:p>
            <a:endParaRPr lang="en-US"/>
          </a:p>
          <a:p>
            <a:r>
              <a:rPr lang="en-US"/>
              <a:t>Gracias!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4F86"/>
        </a:solidFill>
        <a:effectLst/>
      </p:bgPr>
    </p:bg>
    <p:spTree>
      <p:nvGrpSpPr>
        <p:cNvPr id="1" name=""/>
        <p:cNvGrpSpPr/>
        <p:nvPr/>
      </p:nvGrpSpPr>
      <p:grpSpPr>
        <a:xfrm>
          <a:off x="0" y="0"/>
          <a:ext cx="0" cy="0"/>
          <a:chOff x="0" y="0"/>
          <a:chExt cx="0" cy="0"/>
        </a:xfrm>
      </p:grpSpPr>
      <p:grpSp>
        <p:nvGrpSpPr>
          <p:cNvPr id="2" name="Group 2"/>
          <p:cNvGrpSpPr/>
          <p:nvPr/>
        </p:nvGrpSpPr>
        <p:grpSpPr>
          <a:xfrm>
            <a:off x="9144000" y="-12700"/>
            <a:ext cx="9144000" cy="10299700"/>
            <a:chOff x="0" y="0"/>
            <a:chExt cx="12192000" cy="13732933"/>
          </a:xfrm>
        </p:grpSpPr>
        <p:sp>
          <p:nvSpPr>
            <p:cNvPr id="3" name="Freeform 3"/>
            <p:cNvSpPr/>
            <p:nvPr/>
          </p:nvSpPr>
          <p:spPr>
            <a:xfrm>
              <a:off x="0" y="0"/>
              <a:ext cx="12192000" cy="13732890"/>
            </a:xfrm>
            <a:custGeom>
              <a:avLst/>
              <a:gdLst/>
              <a:ahLst/>
              <a:cxnLst/>
              <a:rect l="l" t="t" r="r" b="b"/>
              <a:pathLst>
                <a:path w="12192000" h="13732890">
                  <a:moveTo>
                    <a:pt x="0" y="0"/>
                  </a:moveTo>
                  <a:lnTo>
                    <a:pt x="12192000" y="0"/>
                  </a:lnTo>
                  <a:lnTo>
                    <a:pt x="12192000" y="13732890"/>
                  </a:lnTo>
                  <a:lnTo>
                    <a:pt x="0" y="13732890"/>
                  </a:lnTo>
                  <a:close/>
                </a:path>
              </a:pathLst>
            </a:custGeom>
            <a:blipFill>
              <a:blip r:embed="rId3"/>
              <a:stretch>
                <a:fillRect l="-25092" r="-25092"/>
              </a:stretch>
            </a:blipFill>
          </p:spPr>
          <p:txBody>
            <a:bodyPr/>
            <a:lstStyle/>
            <a:p>
              <a:endParaRPr lang="es-MX"/>
            </a:p>
          </p:txBody>
        </p:sp>
      </p:grpSp>
      <p:grpSp>
        <p:nvGrpSpPr>
          <p:cNvPr id="4" name="Group 4"/>
          <p:cNvGrpSpPr/>
          <p:nvPr/>
        </p:nvGrpSpPr>
        <p:grpSpPr>
          <a:xfrm>
            <a:off x="2336236" y="4109027"/>
            <a:ext cx="3502498" cy="3356560"/>
            <a:chOff x="0" y="0"/>
            <a:chExt cx="4669997" cy="4475413"/>
          </a:xfrm>
        </p:grpSpPr>
        <p:sp>
          <p:nvSpPr>
            <p:cNvPr id="5" name="Freeform 5"/>
            <p:cNvSpPr/>
            <p:nvPr/>
          </p:nvSpPr>
          <p:spPr>
            <a:xfrm>
              <a:off x="0" y="0"/>
              <a:ext cx="4670044" cy="4475353"/>
            </a:xfrm>
            <a:custGeom>
              <a:avLst/>
              <a:gdLst/>
              <a:ahLst/>
              <a:cxnLst/>
              <a:rect l="l" t="t" r="r" b="b"/>
              <a:pathLst>
                <a:path w="4670044" h="4475353">
                  <a:moveTo>
                    <a:pt x="0" y="0"/>
                  </a:moveTo>
                  <a:lnTo>
                    <a:pt x="4670044" y="0"/>
                  </a:lnTo>
                  <a:lnTo>
                    <a:pt x="4670044" y="4475353"/>
                  </a:lnTo>
                  <a:lnTo>
                    <a:pt x="0" y="4475353"/>
                  </a:lnTo>
                  <a:lnTo>
                    <a:pt x="0" y="0"/>
                  </a:lnTo>
                  <a:close/>
                </a:path>
              </a:pathLst>
            </a:custGeom>
            <a:blipFill>
              <a:blip r:embed="rId4"/>
              <a:stretch>
                <a:fillRect b="-1"/>
              </a:stretch>
            </a:blipFill>
          </p:spPr>
          <p:txBody>
            <a:bodyPr/>
            <a:lstStyle/>
            <a:p>
              <a:endParaRPr lang="es-MX"/>
            </a:p>
          </p:txBody>
        </p:sp>
      </p:grpSp>
      <p:sp>
        <p:nvSpPr>
          <p:cNvPr id="6" name="TextBox 6"/>
          <p:cNvSpPr txBox="1"/>
          <p:nvPr/>
        </p:nvSpPr>
        <p:spPr>
          <a:xfrm>
            <a:off x="651715" y="2097508"/>
            <a:ext cx="6886575" cy="1102043"/>
          </a:xfrm>
          <a:prstGeom prst="rect">
            <a:avLst/>
          </a:prstGeom>
        </p:spPr>
        <p:txBody>
          <a:bodyPr lIns="0" tIns="0" rIns="0" bIns="0" rtlCol="0" anchor="t">
            <a:spAutoFit/>
          </a:bodyPr>
          <a:lstStyle/>
          <a:p>
            <a:pPr algn="l">
              <a:lnSpc>
                <a:spcPts val="8002"/>
              </a:lnSpc>
            </a:pPr>
            <a:r>
              <a:rPr lang="en-US" sz="7275" b="1">
                <a:solidFill>
                  <a:srgbClr val="F8F9FA"/>
                </a:solidFill>
                <a:latin typeface="Poppins Bold"/>
                <a:ea typeface="Poppins Bold"/>
                <a:cs typeface="Poppins Bold"/>
                <a:sym typeface="Poppins Bold"/>
              </a:rPr>
              <a:t>ECOME Belize </a:t>
            </a:r>
          </a:p>
        </p:txBody>
      </p:sp>
      <p:sp>
        <p:nvSpPr>
          <p:cNvPr id="7" name="TextBox 7"/>
          <p:cNvSpPr txBox="1"/>
          <p:nvPr/>
        </p:nvSpPr>
        <p:spPr>
          <a:xfrm>
            <a:off x="651715" y="7985760"/>
            <a:ext cx="6871540" cy="1272540"/>
          </a:xfrm>
          <a:prstGeom prst="rect">
            <a:avLst/>
          </a:prstGeom>
        </p:spPr>
        <p:txBody>
          <a:bodyPr lIns="0" tIns="0" rIns="0" bIns="0" rtlCol="0" anchor="t">
            <a:spAutoFit/>
          </a:bodyPr>
          <a:lstStyle/>
          <a:p>
            <a:pPr algn="l">
              <a:lnSpc>
                <a:spcPts val="3359"/>
              </a:lnSpc>
            </a:pPr>
            <a:r>
              <a:rPr lang="en-US" sz="2399">
                <a:solidFill>
                  <a:srgbClr val="F8F9FA"/>
                </a:solidFill>
                <a:latin typeface="Proxima Nova"/>
                <a:ea typeface="Proxima Nova"/>
                <a:cs typeface="Proxima Nova"/>
                <a:sym typeface="Proxima Nova"/>
              </a:rPr>
              <a:t>Honorio Santos</a:t>
            </a:r>
          </a:p>
          <a:p>
            <a:pPr algn="l">
              <a:lnSpc>
                <a:spcPts val="3359"/>
              </a:lnSpc>
            </a:pPr>
            <a:r>
              <a:rPr lang="en-US" sz="2399">
                <a:solidFill>
                  <a:srgbClr val="F8F9FA"/>
                </a:solidFill>
                <a:latin typeface="Proxima Nova"/>
                <a:ea typeface="Proxima Nova"/>
                <a:cs typeface="Proxima Nova"/>
                <a:sym typeface="Proxima Nova"/>
              </a:rPr>
              <a:t>Marine Biologist</a:t>
            </a:r>
          </a:p>
          <a:p>
            <a:pPr algn="l">
              <a:lnSpc>
                <a:spcPts val="3359"/>
              </a:lnSpc>
            </a:pPr>
            <a:r>
              <a:rPr lang="en-US" sz="2399">
                <a:solidFill>
                  <a:srgbClr val="F8F9FA"/>
                </a:solidFill>
                <a:latin typeface="Proxima Nova"/>
                <a:ea typeface="Proxima Nova"/>
                <a:cs typeface="Proxima Nova"/>
                <a:sym typeface="Proxima Nova"/>
              </a:rPr>
              <a:t>Belize Fisheries Department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178A1"/>
        </a:solidFill>
        <a:effectLst/>
      </p:bgPr>
    </p:bg>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12192000" cy="13716000"/>
          </a:xfrm>
        </p:grpSpPr>
        <p:sp>
          <p:nvSpPr>
            <p:cNvPr id="3" name="Freeform 3"/>
            <p:cNvSpPr/>
            <p:nvPr/>
          </p:nvSpPr>
          <p:spPr>
            <a:xfrm>
              <a:off x="0" y="0"/>
              <a:ext cx="12192000" cy="13716000"/>
            </a:xfrm>
            <a:custGeom>
              <a:avLst/>
              <a:gdLst/>
              <a:ahLst/>
              <a:cxnLst/>
              <a:rect l="l" t="t" r="r" b="b"/>
              <a:pathLst>
                <a:path w="12192000" h="13716000">
                  <a:moveTo>
                    <a:pt x="0" y="0"/>
                  </a:moveTo>
                  <a:lnTo>
                    <a:pt x="12192000" y="0"/>
                  </a:lnTo>
                  <a:lnTo>
                    <a:pt x="12192000" y="13716000"/>
                  </a:lnTo>
                  <a:lnTo>
                    <a:pt x="0" y="13716000"/>
                  </a:lnTo>
                  <a:close/>
                </a:path>
              </a:pathLst>
            </a:custGeom>
            <a:blipFill>
              <a:blip r:embed="rId3"/>
              <a:stretch>
                <a:fillRect t="-9259" b="-9259"/>
              </a:stretch>
            </a:blipFill>
          </p:spPr>
          <p:txBody>
            <a:bodyPr/>
            <a:lstStyle/>
            <a:p>
              <a:endParaRPr lang="es-MX"/>
            </a:p>
          </p:txBody>
        </p:sp>
      </p:grpSp>
      <p:grpSp>
        <p:nvGrpSpPr>
          <p:cNvPr id="4" name="Group 4"/>
          <p:cNvGrpSpPr/>
          <p:nvPr/>
        </p:nvGrpSpPr>
        <p:grpSpPr>
          <a:xfrm>
            <a:off x="0" y="8038549"/>
            <a:ext cx="11555990" cy="2248451"/>
            <a:chOff x="0" y="0"/>
            <a:chExt cx="15407987" cy="2997935"/>
          </a:xfrm>
        </p:grpSpPr>
        <p:sp>
          <p:nvSpPr>
            <p:cNvPr id="5" name="Freeform 5"/>
            <p:cNvSpPr/>
            <p:nvPr/>
          </p:nvSpPr>
          <p:spPr>
            <a:xfrm>
              <a:off x="0" y="0"/>
              <a:ext cx="15408021" cy="2997962"/>
            </a:xfrm>
            <a:custGeom>
              <a:avLst/>
              <a:gdLst/>
              <a:ahLst/>
              <a:cxnLst/>
              <a:rect l="l" t="t" r="r" b="b"/>
              <a:pathLst>
                <a:path w="15408021" h="2997962">
                  <a:moveTo>
                    <a:pt x="0" y="0"/>
                  </a:moveTo>
                  <a:lnTo>
                    <a:pt x="15408021" y="0"/>
                  </a:lnTo>
                  <a:lnTo>
                    <a:pt x="15408021" y="2997962"/>
                  </a:lnTo>
                  <a:lnTo>
                    <a:pt x="0" y="2997962"/>
                  </a:lnTo>
                  <a:lnTo>
                    <a:pt x="0" y="0"/>
                  </a:lnTo>
                  <a:close/>
                </a:path>
              </a:pathLst>
            </a:custGeom>
            <a:blipFill>
              <a:blip r:embed="rId4"/>
              <a:stretch>
                <a:fillRect/>
              </a:stretch>
            </a:blipFill>
          </p:spPr>
          <p:txBody>
            <a:bodyPr/>
            <a:lstStyle/>
            <a:p>
              <a:endParaRPr lang="es-MX"/>
            </a:p>
          </p:txBody>
        </p:sp>
      </p:grpSp>
      <p:sp>
        <p:nvSpPr>
          <p:cNvPr id="6" name="TextBox 6"/>
          <p:cNvSpPr txBox="1"/>
          <p:nvPr/>
        </p:nvSpPr>
        <p:spPr>
          <a:xfrm>
            <a:off x="126889" y="764211"/>
            <a:ext cx="8135354" cy="2168735"/>
          </a:xfrm>
          <a:prstGeom prst="rect">
            <a:avLst/>
          </a:prstGeom>
        </p:spPr>
        <p:txBody>
          <a:bodyPr lIns="0" tIns="0" rIns="0" bIns="0" rtlCol="0" anchor="t">
            <a:spAutoFit/>
          </a:bodyPr>
          <a:lstStyle/>
          <a:p>
            <a:pPr algn="ctr">
              <a:lnSpc>
                <a:spcPts val="5517"/>
              </a:lnSpc>
            </a:pPr>
            <a:r>
              <a:rPr lang="en-US" sz="5016" b="1">
                <a:solidFill>
                  <a:srgbClr val="F8F9FA"/>
                </a:solidFill>
                <a:latin typeface="Poppins Bold"/>
                <a:ea typeface="Poppins Bold"/>
                <a:cs typeface="Poppins Bold"/>
                <a:sym typeface="Poppins Bold"/>
              </a:rPr>
              <a:t>AMPs de Belice que participan en ECOME 2013-2025</a:t>
            </a:r>
          </a:p>
        </p:txBody>
      </p:sp>
      <p:sp>
        <p:nvSpPr>
          <p:cNvPr id="7" name="TextBox 7"/>
          <p:cNvSpPr txBox="1"/>
          <p:nvPr/>
        </p:nvSpPr>
        <p:spPr>
          <a:xfrm>
            <a:off x="751279" y="3636491"/>
            <a:ext cx="6886575" cy="3362833"/>
          </a:xfrm>
          <a:prstGeom prst="rect">
            <a:avLst/>
          </a:prstGeom>
        </p:spPr>
        <p:txBody>
          <a:bodyPr lIns="0" tIns="0" rIns="0" bIns="0" rtlCol="0" anchor="t">
            <a:spAutoFit/>
          </a:bodyPr>
          <a:lstStyle/>
          <a:p>
            <a:pPr marL="1295400" lvl="2" indent="-431800" algn="l">
              <a:lnSpc>
                <a:spcPts val="3371"/>
              </a:lnSpc>
              <a:buFont typeface="Arial"/>
              <a:buChar char="⚬"/>
            </a:pPr>
            <a:r>
              <a:rPr lang="en-US" sz="3000">
                <a:solidFill>
                  <a:srgbClr val="FFFFFF"/>
                </a:solidFill>
                <a:latin typeface="Proxima Nova"/>
                <a:ea typeface="Proxima Nova"/>
                <a:cs typeface="Proxima Nova"/>
                <a:sym typeface="Proxima Nova"/>
              </a:rPr>
              <a:t>Bacalar Chico Marine Reserve </a:t>
            </a:r>
          </a:p>
          <a:p>
            <a:pPr marL="1295400" lvl="2" indent="-431800" algn="l">
              <a:lnSpc>
                <a:spcPts val="3371"/>
              </a:lnSpc>
              <a:buFont typeface="Arial"/>
              <a:buChar char="⚬"/>
            </a:pPr>
            <a:r>
              <a:rPr lang="en-US" sz="3000">
                <a:solidFill>
                  <a:srgbClr val="FFFFFF"/>
                </a:solidFill>
                <a:latin typeface="Proxima Nova"/>
                <a:ea typeface="Proxima Nova"/>
                <a:cs typeface="Proxima Nova"/>
                <a:sym typeface="Proxima Nova"/>
              </a:rPr>
              <a:t>South Water Caye Marine Reserve</a:t>
            </a:r>
          </a:p>
          <a:p>
            <a:pPr marL="1295400" lvl="2" indent="-431800" algn="l">
              <a:lnSpc>
                <a:spcPts val="3371"/>
              </a:lnSpc>
              <a:buFont typeface="Arial"/>
              <a:buChar char="⚬"/>
            </a:pPr>
            <a:r>
              <a:rPr lang="en-US" sz="3000">
                <a:solidFill>
                  <a:srgbClr val="FFFFFF"/>
                </a:solidFill>
                <a:latin typeface="Proxima Nova"/>
                <a:ea typeface="Proxima Nova"/>
                <a:cs typeface="Proxima Nova"/>
                <a:sym typeface="Proxima Nova"/>
              </a:rPr>
              <a:t>Glovers Reef Marine Reserve</a:t>
            </a:r>
            <a:r>
              <a:rPr lang="en-US" sz="3000">
                <a:solidFill>
                  <a:srgbClr val="F8F9FA"/>
                </a:solidFill>
                <a:latin typeface="Proxima Nova"/>
                <a:ea typeface="Proxima Nova"/>
                <a:cs typeface="Proxima Nova"/>
                <a:sym typeface="Proxima Nova"/>
              </a:rPr>
              <a:t> </a:t>
            </a:r>
          </a:p>
          <a:p>
            <a:pPr algn="l">
              <a:lnSpc>
                <a:spcPts val="3371"/>
              </a:lnSpc>
            </a:pPr>
            <a:endParaRPr lang="en-US" sz="3000">
              <a:solidFill>
                <a:srgbClr val="F8F9FA"/>
              </a:solidFill>
              <a:latin typeface="Proxima Nova"/>
              <a:ea typeface="Proxima Nova"/>
              <a:cs typeface="Proxima Nova"/>
              <a:sym typeface="Proxima Nova"/>
            </a:endParaRPr>
          </a:p>
          <a:p>
            <a:pPr algn="l">
              <a:lnSpc>
                <a:spcPts val="3371"/>
              </a:lnSpc>
            </a:pPr>
            <a:r>
              <a:rPr lang="en-US" sz="3000">
                <a:solidFill>
                  <a:srgbClr val="F8F9FA"/>
                </a:solidFill>
                <a:latin typeface="Proxima Nova"/>
                <a:ea typeface="Proxima Nova"/>
                <a:cs typeface="Proxima Nova"/>
                <a:sym typeface="Proxima Nova"/>
              </a:rPr>
              <a:t>Otras AMP:</a:t>
            </a:r>
          </a:p>
          <a:p>
            <a:pPr marL="1295400" lvl="2" indent="-431800" algn="l">
              <a:lnSpc>
                <a:spcPts val="3371"/>
              </a:lnSpc>
              <a:buFont typeface="Arial"/>
              <a:buChar char="⚬"/>
            </a:pPr>
            <a:r>
              <a:rPr lang="en-US" sz="3000">
                <a:solidFill>
                  <a:srgbClr val="F8F9FA"/>
                </a:solidFill>
                <a:latin typeface="Proxima Nova"/>
                <a:ea typeface="Proxima Nova"/>
                <a:cs typeface="Proxima Nova"/>
                <a:sym typeface="Proxima Nova"/>
              </a:rPr>
              <a:t>Turneffe Atoll Marine Reserve</a:t>
            </a:r>
          </a:p>
          <a:p>
            <a:pPr marL="1295400" lvl="2" indent="-431800" algn="l">
              <a:lnSpc>
                <a:spcPts val="3371"/>
              </a:lnSpc>
              <a:buFont typeface="Arial"/>
              <a:buChar char="⚬"/>
            </a:pPr>
            <a:r>
              <a:rPr lang="en-US" sz="3000">
                <a:solidFill>
                  <a:srgbClr val="F8F9FA"/>
                </a:solidFill>
                <a:latin typeface="Proxima Nova"/>
                <a:ea typeface="Proxima Nova"/>
                <a:cs typeface="Proxima Nova"/>
                <a:sym typeface="Proxima Nova"/>
              </a:rPr>
              <a:t>Port Honduras Marine Reserve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14F86"/>
        </a:solidFill>
        <a:effectLst/>
      </p:bgPr>
    </p:bg>
    <p:spTree>
      <p:nvGrpSpPr>
        <p:cNvPr id="1" name=""/>
        <p:cNvGrpSpPr/>
        <p:nvPr/>
      </p:nvGrpSpPr>
      <p:grpSpPr>
        <a:xfrm>
          <a:off x="0" y="0"/>
          <a:ext cx="0" cy="0"/>
          <a:chOff x="0" y="0"/>
          <a:chExt cx="0" cy="0"/>
        </a:xfrm>
      </p:grpSpPr>
      <p:grpSp>
        <p:nvGrpSpPr>
          <p:cNvPr id="2" name="Group 2"/>
          <p:cNvGrpSpPr/>
          <p:nvPr/>
        </p:nvGrpSpPr>
        <p:grpSpPr>
          <a:xfrm>
            <a:off x="10951390" y="0"/>
            <a:ext cx="7336610" cy="10287000"/>
            <a:chOff x="0" y="0"/>
            <a:chExt cx="9782147" cy="13716000"/>
          </a:xfrm>
        </p:grpSpPr>
        <p:sp>
          <p:nvSpPr>
            <p:cNvPr id="3" name="Freeform 3"/>
            <p:cNvSpPr/>
            <p:nvPr/>
          </p:nvSpPr>
          <p:spPr>
            <a:xfrm>
              <a:off x="0" y="0"/>
              <a:ext cx="9782175" cy="13716000"/>
            </a:xfrm>
            <a:custGeom>
              <a:avLst/>
              <a:gdLst/>
              <a:ahLst/>
              <a:cxnLst/>
              <a:rect l="l" t="t" r="r" b="b"/>
              <a:pathLst>
                <a:path w="9782175" h="13716000">
                  <a:moveTo>
                    <a:pt x="0" y="0"/>
                  </a:moveTo>
                  <a:lnTo>
                    <a:pt x="9782175" y="0"/>
                  </a:lnTo>
                  <a:lnTo>
                    <a:pt x="9782175" y="13716000"/>
                  </a:lnTo>
                  <a:lnTo>
                    <a:pt x="0" y="13716000"/>
                  </a:lnTo>
                  <a:close/>
                </a:path>
              </a:pathLst>
            </a:custGeom>
            <a:blipFill>
              <a:blip r:embed="rId2"/>
              <a:stretch>
                <a:fillRect l="-165598" r="-45988"/>
              </a:stretch>
            </a:blipFill>
          </p:spPr>
          <p:txBody>
            <a:bodyPr/>
            <a:lstStyle/>
            <a:p>
              <a:endParaRPr lang="es-MX"/>
            </a:p>
          </p:txBody>
        </p:sp>
      </p:grpSp>
      <p:sp>
        <p:nvSpPr>
          <p:cNvPr id="4" name="TextBox 4"/>
          <p:cNvSpPr txBox="1"/>
          <p:nvPr/>
        </p:nvSpPr>
        <p:spPr>
          <a:xfrm>
            <a:off x="672042" y="561975"/>
            <a:ext cx="8802351" cy="1669585"/>
          </a:xfrm>
          <a:prstGeom prst="rect">
            <a:avLst/>
          </a:prstGeom>
        </p:spPr>
        <p:txBody>
          <a:bodyPr lIns="0" tIns="0" rIns="0" bIns="0" rtlCol="0" anchor="t">
            <a:spAutoFit/>
          </a:bodyPr>
          <a:lstStyle/>
          <a:p>
            <a:pPr algn="l">
              <a:lnSpc>
                <a:spcPts val="6344"/>
              </a:lnSpc>
            </a:pPr>
            <a:r>
              <a:rPr lang="en-US" sz="4999" b="1">
                <a:solidFill>
                  <a:srgbClr val="F8F9FA"/>
                </a:solidFill>
                <a:latin typeface="Poppins Bold"/>
                <a:ea typeface="Poppins Bold"/>
                <a:cs typeface="Poppins Bold"/>
                <a:sym typeface="Poppins Bold"/>
              </a:rPr>
              <a:t>¿Qué valor o importancia tiene el monitoreo ECOME?</a:t>
            </a:r>
          </a:p>
        </p:txBody>
      </p:sp>
      <p:sp>
        <p:nvSpPr>
          <p:cNvPr id="5" name="TextBox 5"/>
          <p:cNvSpPr txBox="1"/>
          <p:nvPr/>
        </p:nvSpPr>
        <p:spPr>
          <a:xfrm>
            <a:off x="457200" y="2533650"/>
            <a:ext cx="9908602" cy="6383655"/>
          </a:xfrm>
          <a:prstGeom prst="rect">
            <a:avLst/>
          </a:prstGeom>
        </p:spPr>
        <p:txBody>
          <a:bodyPr lIns="0" tIns="0" rIns="0" bIns="0" rtlCol="0" anchor="t">
            <a:spAutoFit/>
          </a:bodyPr>
          <a:lstStyle/>
          <a:p>
            <a:pPr marL="533654" lvl="2" indent="-177885" algn="l">
              <a:lnSpc>
                <a:spcPts val="3165"/>
              </a:lnSpc>
              <a:buFont typeface="Arial"/>
              <a:buChar char="⚬"/>
            </a:pPr>
            <a:r>
              <a:rPr lang="en-US" sz="2400">
                <a:solidFill>
                  <a:srgbClr val="F8F9FA"/>
                </a:solidFill>
                <a:latin typeface="Proxima Nova"/>
                <a:ea typeface="Proxima Nova"/>
                <a:cs typeface="Proxima Nova"/>
                <a:sym typeface="Proxima Nova"/>
              </a:rPr>
              <a:t>El monitoreo ECOME está enfocado en el reclutamiento de los peces arrecifales y costeros, las postlarvas de peces que están llegando a las costas e reclutarse.</a:t>
            </a:r>
          </a:p>
          <a:p>
            <a:pPr marL="533654" lvl="2" indent="-177885" algn="l">
              <a:lnSpc>
                <a:spcPts val="3165"/>
              </a:lnSpc>
            </a:pPr>
            <a:endParaRPr lang="en-US" sz="2400">
              <a:solidFill>
                <a:srgbClr val="F8F9FA"/>
              </a:solidFill>
              <a:latin typeface="Proxima Nova"/>
              <a:ea typeface="Proxima Nova"/>
              <a:cs typeface="Proxima Nova"/>
              <a:sym typeface="Proxima Nova"/>
            </a:endParaRPr>
          </a:p>
          <a:p>
            <a:pPr marL="533654" lvl="2" indent="-177885" algn="l">
              <a:lnSpc>
                <a:spcPts val="3165"/>
              </a:lnSpc>
              <a:buFont typeface="Arial"/>
              <a:buChar char="⚬"/>
            </a:pPr>
            <a:r>
              <a:rPr lang="en-US" sz="2400">
                <a:solidFill>
                  <a:srgbClr val="F8F9FA"/>
                </a:solidFill>
                <a:latin typeface="Proxima Nova"/>
                <a:ea typeface="Proxima Nova"/>
                <a:cs typeface="Proxima Nova"/>
                <a:sym typeface="Proxima Nova"/>
              </a:rPr>
              <a:t>Provee información esencial para evaluar la conectividad ecológica entre las AMPs del SAM</a:t>
            </a:r>
          </a:p>
          <a:p>
            <a:pPr marL="533654" lvl="2" indent="-177885" algn="l">
              <a:lnSpc>
                <a:spcPts val="3165"/>
              </a:lnSpc>
            </a:pPr>
            <a:endParaRPr lang="en-US" sz="2400">
              <a:solidFill>
                <a:srgbClr val="F8F9FA"/>
              </a:solidFill>
              <a:latin typeface="Proxima Nova"/>
              <a:ea typeface="Proxima Nova"/>
              <a:cs typeface="Proxima Nova"/>
              <a:sym typeface="Proxima Nova"/>
            </a:endParaRPr>
          </a:p>
          <a:p>
            <a:pPr marL="533654" lvl="2" indent="-177885" algn="l">
              <a:lnSpc>
                <a:spcPts val="3165"/>
              </a:lnSpc>
              <a:buFont typeface="Arial"/>
              <a:buChar char="⚬"/>
            </a:pPr>
            <a:r>
              <a:rPr lang="en-US" sz="2400">
                <a:solidFill>
                  <a:srgbClr val="F8F9FA"/>
                </a:solidFill>
                <a:latin typeface="Proxima Nova"/>
                <a:ea typeface="Proxima Nova"/>
                <a:cs typeface="Proxima Nova"/>
                <a:sym typeface="Proxima Nova"/>
              </a:rPr>
              <a:t>Fortalece la planificación espacial marina y las decisiones de manejo pesquero y de áreas protegidas.</a:t>
            </a:r>
          </a:p>
          <a:p>
            <a:pPr marL="533654" lvl="2" indent="-177885" algn="l">
              <a:lnSpc>
                <a:spcPts val="3165"/>
              </a:lnSpc>
            </a:pPr>
            <a:endParaRPr lang="en-US" sz="2400">
              <a:solidFill>
                <a:srgbClr val="F8F9FA"/>
              </a:solidFill>
              <a:latin typeface="Proxima Nova"/>
              <a:ea typeface="Proxima Nova"/>
              <a:cs typeface="Proxima Nova"/>
              <a:sym typeface="Proxima Nova"/>
            </a:endParaRPr>
          </a:p>
          <a:p>
            <a:pPr marL="533654" lvl="2" indent="-177885" algn="l">
              <a:lnSpc>
                <a:spcPts val="3165"/>
              </a:lnSpc>
              <a:buFont typeface="Arial"/>
              <a:buChar char="⚬"/>
            </a:pPr>
            <a:r>
              <a:rPr lang="en-US" sz="2400">
                <a:solidFill>
                  <a:srgbClr val="F8F9FA"/>
                </a:solidFill>
                <a:latin typeface="Proxima Nova"/>
                <a:ea typeface="Proxima Nova"/>
                <a:cs typeface="Proxima Nova"/>
                <a:sym typeface="Proxima Nova"/>
              </a:rPr>
              <a:t>En Belice, los resultados ayudarian a identificar áreas críticas de reclutamiento y zonas prioritarias para la conservación. (siempre y cunado estos resultados esten disponibles)</a:t>
            </a:r>
          </a:p>
          <a:p>
            <a:pPr marL="533654" lvl="2" indent="-177885" algn="l">
              <a:lnSpc>
                <a:spcPts val="3165"/>
              </a:lnSpc>
            </a:pPr>
            <a:endParaRPr lang="en-US" sz="2400">
              <a:solidFill>
                <a:srgbClr val="F8F9FA"/>
              </a:solidFill>
              <a:latin typeface="Proxima Nova"/>
              <a:ea typeface="Proxima Nova"/>
              <a:cs typeface="Proxima Nova"/>
              <a:sym typeface="Proxima Nova"/>
            </a:endParaRPr>
          </a:p>
          <a:p>
            <a:pPr marL="533654" lvl="2" indent="-177885" algn="l">
              <a:lnSpc>
                <a:spcPts val="3165"/>
              </a:lnSpc>
              <a:buFont typeface="Arial"/>
              <a:buChar char="⚬"/>
            </a:pPr>
            <a:r>
              <a:rPr lang="en-US" sz="2400">
                <a:solidFill>
                  <a:srgbClr val="F8F9FA"/>
                </a:solidFill>
                <a:latin typeface="Proxima Nova"/>
                <a:ea typeface="Proxima Nova"/>
                <a:cs typeface="Proxima Nova"/>
                <a:sym typeface="Proxima Nova"/>
              </a:rPr>
              <a:t>Apoyaria la gestión adaptativa de recursos marinos y el cumplimiento de los objetivos del Blue Bond y la Red de Conectividad del SAM.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78A1"/>
        </a:solidFill>
        <a:effectLst/>
      </p:bgPr>
    </p:bg>
    <p:spTree>
      <p:nvGrpSpPr>
        <p:cNvPr id="1" name=""/>
        <p:cNvGrpSpPr/>
        <p:nvPr/>
      </p:nvGrpSpPr>
      <p:grpSpPr>
        <a:xfrm>
          <a:off x="0" y="0"/>
          <a:ext cx="0" cy="0"/>
          <a:chOff x="0" y="0"/>
          <a:chExt cx="0" cy="0"/>
        </a:xfrm>
      </p:grpSpPr>
      <p:grpSp>
        <p:nvGrpSpPr>
          <p:cNvPr id="2" name="Group 2"/>
          <p:cNvGrpSpPr/>
          <p:nvPr/>
        </p:nvGrpSpPr>
        <p:grpSpPr>
          <a:xfrm>
            <a:off x="152400" y="2262464"/>
            <a:ext cx="6781666" cy="7627650"/>
            <a:chOff x="0" y="0"/>
            <a:chExt cx="9042221" cy="10170200"/>
          </a:xfrm>
        </p:grpSpPr>
        <p:sp>
          <p:nvSpPr>
            <p:cNvPr id="3" name="Freeform 3"/>
            <p:cNvSpPr/>
            <p:nvPr/>
          </p:nvSpPr>
          <p:spPr>
            <a:xfrm>
              <a:off x="0" y="0"/>
              <a:ext cx="9042273" cy="10170222"/>
            </a:xfrm>
            <a:custGeom>
              <a:avLst/>
              <a:gdLst/>
              <a:ahLst/>
              <a:cxnLst/>
              <a:rect l="l" t="t" r="r" b="b"/>
              <a:pathLst>
                <a:path w="9042273" h="10170222">
                  <a:moveTo>
                    <a:pt x="0" y="0"/>
                  </a:moveTo>
                  <a:lnTo>
                    <a:pt x="9042273" y="0"/>
                  </a:lnTo>
                  <a:lnTo>
                    <a:pt x="9042273" y="10170222"/>
                  </a:lnTo>
                  <a:lnTo>
                    <a:pt x="0" y="10170222"/>
                  </a:lnTo>
                  <a:close/>
                </a:path>
              </a:pathLst>
            </a:custGeom>
            <a:blipFill>
              <a:blip r:embed="rId3"/>
              <a:stretch>
                <a:fillRect t="-48788" b="-48788"/>
              </a:stretch>
            </a:blipFill>
          </p:spPr>
          <p:txBody>
            <a:bodyPr/>
            <a:lstStyle/>
            <a:p>
              <a:endParaRPr lang="es-MX"/>
            </a:p>
          </p:txBody>
        </p:sp>
      </p:grpSp>
      <p:sp>
        <p:nvSpPr>
          <p:cNvPr id="4" name="TextBox 4"/>
          <p:cNvSpPr txBox="1"/>
          <p:nvPr/>
        </p:nvSpPr>
        <p:spPr>
          <a:xfrm>
            <a:off x="1401091" y="426938"/>
            <a:ext cx="16328542" cy="1514856"/>
          </a:xfrm>
          <a:prstGeom prst="rect">
            <a:avLst/>
          </a:prstGeom>
        </p:spPr>
        <p:txBody>
          <a:bodyPr lIns="0" tIns="0" rIns="0" bIns="0" rtlCol="0" anchor="t">
            <a:spAutoFit/>
          </a:bodyPr>
          <a:lstStyle/>
          <a:p>
            <a:pPr algn="l">
              <a:lnSpc>
                <a:spcPts val="5846"/>
              </a:lnSpc>
            </a:pPr>
            <a:r>
              <a:rPr lang="en-US" sz="4999" b="1">
                <a:solidFill>
                  <a:srgbClr val="F8F9FA"/>
                </a:solidFill>
                <a:latin typeface="Poppins Bold"/>
                <a:ea typeface="Poppins Bold"/>
                <a:cs typeface="Poppins Bold"/>
                <a:sym typeface="Poppins Bold"/>
              </a:rPr>
              <a:t>Dificultades enfrentadas para la realización del ECOME </a:t>
            </a:r>
          </a:p>
        </p:txBody>
      </p:sp>
      <p:sp>
        <p:nvSpPr>
          <p:cNvPr id="5" name="TextBox 5"/>
          <p:cNvSpPr txBox="1"/>
          <p:nvPr/>
        </p:nvSpPr>
        <p:spPr>
          <a:xfrm>
            <a:off x="6934066" y="2583353"/>
            <a:ext cx="10795567" cy="7167927"/>
          </a:xfrm>
          <a:prstGeom prst="rect">
            <a:avLst/>
          </a:prstGeom>
        </p:spPr>
        <p:txBody>
          <a:bodyPr lIns="0" tIns="0" rIns="0" bIns="0" rtlCol="0" anchor="t">
            <a:spAutoFit/>
          </a:bodyPr>
          <a:lstStyle/>
          <a:p>
            <a:pPr marL="661618" lvl="2" indent="-220539" algn="just">
              <a:lnSpc>
                <a:spcPts val="3574"/>
              </a:lnSpc>
              <a:buFont typeface="Arial"/>
              <a:buChar char="⚬"/>
            </a:pPr>
            <a:r>
              <a:rPr lang="en-US" sz="3199">
                <a:solidFill>
                  <a:srgbClr val="F8F9FA"/>
                </a:solidFill>
                <a:latin typeface="Proxima Nova"/>
                <a:ea typeface="Proxima Nova"/>
                <a:cs typeface="Proxima Nova"/>
                <a:sym typeface="Proxima Nova"/>
              </a:rPr>
              <a:t>La coordinación logística y la disponibilidad de recursos.</a:t>
            </a:r>
          </a:p>
          <a:p>
            <a:pPr marL="661618" lvl="2" indent="-220539" algn="just">
              <a:lnSpc>
                <a:spcPts val="3574"/>
              </a:lnSpc>
              <a:buFont typeface="Arial"/>
              <a:buChar char="⚬"/>
            </a:pPr>
            <a:endParaRPr lang="en-US" sz="3199">
              <a:solidFill>
                <a:srgbClr val="F8F9FA"/>
              </a:solidFill>
              <a:latin typeface="Proxima Nova"/>
              <a:ea typeface="Proxima Nova"/>
              <a:cs typeface="Proxima Nova"/>
              <a:sym typeface="Proxima Nova"/>
            </a:endParaRPr>
          </a:p>
          <a:p>
            <a:pPr marL="661746" lvl="2" indent="-220582" algn="just">
              <a:lnSpc>
                <a:spcPts val="3574"/>
              </a:lnSpc>
              <a:buFont typeface="Arial"/>
              <a:buChar char="⚬"/>
            </a:pPr>
            <a:r>
              <a:rPr lang="en-US" sz="3199">
                <a:solidFill>
                  <a:srgbClr val="F8F9FA"/>
                </a:solidFill>
                <a:latin typeface="Proxima Nova"/>
                <a:ea typeface="Proxima Nova"/>
                <a:cs typeface="Proxima Nova"/>
                <a:sym typeface="Proxima Nova"/>
              </a:rPr>
              <a:t>La escasez de embarcaciones, combustible y mantenimiento de equipos.</a:t>
            </a:r>
          </a:p>
          <a:p>
            <a:pPr algn="just">
              <a:lnSpc>
                <a:spcPts val="3574"/>
              </a:lnSpc>
            </a:pPr>
            <a:endParaRPr lang="en-US" sz="3199">
              <a:solidFill>
                <a:srgbClr val="F8F9FA"/>
              </a:solidFill>
              <a:latin typeface="Proxima Nova"/>
              <a:ea typeface="Proxima Nova"/>
              <a:cs typeface="Proxima Nova"/>
              <a:sym typeface="Proxima Nova"/>
            </a:endParaRPr>
          </a:p>
          <a:p>
            <a:pPr marL="661746" lvl="2" indent="-220582" algn="just">
              <a:lnSpc>
                <a:spcPts val="3574"/>
              </a:lnSpc>
              <a:buFont typeface="Arial"/>
              <a:buChar char="⚬"/>
            </a:pPr>
            <a:r>
              <a:rPr lang="en-US" sz="3199">
                <a:solidFill>
                  <a:srgbClr val="F8F9FA"/>
                </a:solidFill>
                <a:latin typeface="Proxima Nova"/>
                <a:ea typeface="Proxima Nova"/>
                <a:cs typeface="Proxima Nova"/>
                <a:sym typeface="Proxima Nova"/>
              </a:rPr>
              <a:t>Condiciones inseguras en el mar, derivadas del mal tiempo.</a:t>
            </a:r>
          </a:p>
          <a:p>
            <a:pPr marL="661746" lvl="2" indent="-220582" algn="just">
              <a:lnSpc>
                <a:spcPts val="3574"/>
              </a:lnSpc>
            </a:pPr>
            <a:endParaRPr lang="en-US" sz="3199">
              <a:solidFill>
                <a:srgbClr val="F8F9FA"/>
              </a:solidFill>
              <a:latin typeface="Proxima Nova"/>
              <a:ea typeface="Proxima Nova"/>
              <a:cs typeface="Proxima Nova"/>
              <a:sym typeface="Proxima Nova"/>
            </a:endParaRPr>
          </a:p>
          <a:p>
            <a:pPr marL="661746" lvl="2" indent="-220582" algn="just">
              <a:lnSpc>
                <a:spcPts val="3574"/>
              </a:lnSpc>
              <a:buFont typeface="Arial"/>
              <a:buChar char="⚬"/>
            </a:pPr>
            <a:r>
              <a:rPr lang="en-US" sz="3199">
                <a:solidFill>
                  <a:srgbClr val="F8F9FA"/>
                </a:solidFill>
                <a:latin typeface="Proxima Nova"/>
                <a:ea typeface="Proxima Nova"/>
                <a:cs typeface="Proxima Nova"/>
                <a:sym typeface="Proxima Nova"/>
              </a:rPr>
              <a:t>Las larvas de peces son muy pequeñas y a menudo tienen una apariencia similar, lo que dificulta la identificación de especies en el campo. Se require un catálogo de las postlarvas de peces que incluya la validación genética para una identificación precisa.</a:t>
            </a:r>
          </a:p>
          <a:p>
            <a:pPr marL="661746" lvl="2" indent="-220582" algn="just">
              <a:lnSpc>
                <a:spcPts val="3574"/>
              </a:lnSpc>
            </a:pPr>
            <a:endParaRPr lang="en-US" sz="3199">
              <a:solidFill>
                <a:srgbClr val="F8F9FA"/>
              </a:solidFill>
              <a:latin typeface="Proxima Nova"/>
              <a:ea typeface="Proxima Nova"/>
              <a:cs typeface="Proxima Nova"/>
              <a:sym typeface="Proxima Nova"/>
            </a:endParaRPr>
          </a:p>
          <a:p>
            <a:pPr marL="661746" lvl="2" indent="-220582" algn="just">
              <a:lnSpc>
                <a:spcPts val="3574"/>
              </a:lnSpc>
              <a:buFont typeface="Arial"/>
              <a:buChar char="⚬"/>
            </a:pPr>
            <a:r>
              <a:rPr lang="en-US" sz="3199">
                <a:solidFill>
                  <a:srgbClr val="F8F9FA"/>
                </a:solidFill>
                <a:latin typeface="Proxima Nova"/>
                <a:ea typeface="Proxima Nova"/>
                <a:cs typeface="Proxima Nova"/>
                <a:sym typeface="Proxima Nova"/>
              </a:rPr>
              <a:t>El proyecto depende de subvenciones limitadas del Fondo MAR Fund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14F86"/>
        </a:solidFill>
        <a:effectLst/>
      </p:bgPr>
    </p:bg>
    <p:spTree>
      <p:nvGrpSpPr>
        <p:cNvPr id="1" name=""/>
        <p:cNvGrpSpPr/>
        <p:nvPr/>
      </p:nvGrpSpPr>
      <p:grpSpPr>
        <a:xfrm>
          <a:off x="0" y="0"/>
          <a:ext cx="0" cy="0"/>
          <a:chOff x="0" y="0"/>
          <a:chExt cx="0" cy="0"/>
        </a:xfrm>
      </p:grpSpPr>
      <p:grpSp>
        <p:nvGrpSpPr>
          <p:cNvPr id="4" name="Group 4"/>
          <p:cNvGrpSpPr/>
          <p:nvPr/>
        </p:nvGrpSpPr>
        <p:grpSpPr>
          <a:xfrm>
            <a:off x="9144000" y="0"/>
            <a:ext cx="9068044" cy="6621145"/>
            <a:chOff x="0" y="0"/>
            <a:chExt cx="12090725" cy="8828193"/>
          </a:xfrm>
        </p:grpSpPr>
        <p:sp>
          <p:nvSpPr>
            <p:cNvPr id="5" name="Freeform 5"/>
            <p:cNvSpPr/>
            <p:nvPr/>
          </p:nvSpPr>
          <p:spPr>
            <a:xfrm>
              <a:off x="0" y="0"/>
              <a:ext cx="12090781" cy="8828151"/>
            </a:xfrm>
            <a:custGeom>
              <a:avLst/>
              <a:gdLst/>
              <a:ahLst/>
              <a:cxnLst/>
              <a:rect l="l" t="t" r="r" b="b"/>
              <a:pathLst>
                <a:path w="12090781" h="8828151">
                  <a:moveTo>
                    <a:pt x="0" y="0"/>
                  </a:moveTo>
                  <a:lnTo>
                    <a:pt x="12090781" y="0"/>
                  </a:lnTo>
                  <a:lnTo>
                    <a:pt x="12090781" y="8828151"/>
                  </a:lnTo>
                  <a:lnTo>
                    <a:pt x="0" y="8828151"/>
                  </a:lnTo>
                  <a:lnTo>
                    <a:pt x="0" y="0"/>
                  </a:lnTo>
                  <a:close/>
                </a:path>
              </a:pathLst>
            </a:custGeom>
            <a:blipFill>
              <a:blip r:embed="rId3"/>
              <a:stretch>
                <a:fillRect t="-1358" b="-1358"/>
              </a:stretch>
            </a:blipFill>
          </p:spPr>
          <p:txBody>
            <a:bodyPr/>
            <a:lstStyle/>
            <a:p>
              <a:endParaRPr lang="es-MX"/>
            </a:p>
          </p:txBody>
        </p:sp>
      </p:grpSp>
      <p:sp>
        <p:nvSpPr>
          <p:cNvPr id="6" name="TextBox 6"/>
          <p:cNvSpPr txBox="1"/>
          <p:nvPr/>
        </p:nvSpPr>
        <p:spPr>
          <a:xfrm>
            <a:off x="672042" y="4574984"/>
            <a:ext cx="6886575" cy="5065395"/>
          </a:xfrm>
          <a:prstGeom prst="rect">
            <a:avLst/>
          </a:prstGeom>
        </p:spPr>
        <p:txBody>
          <a:bodyPr lIns="0" tIns="0" rIns="0" bIns="0" rtlCol="0" anchor="t">
            <a:spAutoFit/>
          </a:bodyPr>
          <a:lstStyle/>
          <a:p>
            <a:pPr marL="548640" lvl="2" indent="-182880" algn="l">
              <a:lnSpc>
                <a:spcPts val="3120"/>
              </a:lnSpc>
              <a:buFont typeface="Arial"/>
              <a:buChar char="⚬"/>
            </a:pPr>
            <a:r>
              <a:rPr lang="en-US" sz="2400" dirty="0">
                <a:solidFill>
                  <a:srgbClr val="F8F9FA"/>
                </a:solidFill>
                <a:latin typeface="Proxima Nova"/>
                <a:ea typeface="Proxima Nova"/>
                <a:cs typeface="Proxima Nova"/>
                <a:sym typeface="Proxima Nova"/>
              </a:rPr>
              <a:t>En general, el equipo </a:t>
            </a:r>
            <a:r>
              <a:rPr lang="en-US" sz="2400" dirty="0" err="1">
                <a:solidFill>
                  <a:srgbClr val="F8F9FA"/>
                </a:solidFill>
                <a:latin typeface="Proxima Nova"/>
                <a:ea typeface="Proxima Nova"/>
                <a:cs typeface="Proxima Nova"/>
                <a:sym typeface="Proxima Nova"/>
              </a:rPr>
              <a:t>proporcionado</a:t>
            </a:r>
            <a:r>
              <a:rPr lang="en-US" sz="2400" dirty="0">
                <a:solidFill>
                  <a:srgbClr val="F8F9FA"/>
                </a:solidFill>
                <a:latin typeface="Proxima Nova"/>
                <a:ea typeface="Proxima Nova"/>
                <a:cs typeface="Proxima Nova"/>
                <a:sym typeface="Proxima Nova"/>
              </a:rPr>
              <a:t> está en </a:t>
            </a:r>
            <a:r>
              <a:rPr lang="en-US" sz="2400" dirty="0" err="1">
                <a:solidFill>
                  <a:srgbClr val="F8F9FA"/>
                </a:solidFill>
                <a:latin typeface="Proxima Nova"/>
                <a:ea typeface="Proxima Nova"/>
                <a:cs typeface="Proxima Nova"/>
                <a:sym typeface="Proxima Nova"/>
              </a:rPr>
              <a:t>buenas</a:t>
            </a:r>
            <a:r>
              <a:rPr lang="en-US" sz="2400" dirty="0">
                <a:solidFill>
                  <a:srgbClr val="F8F9FA"/>
                </a:solidFill>
                <a:latin typeface="Proxima Nova"/>
                <a:ea typeface="Proxima Nova"/>
                <a:cs typeface="Proxima Nova"/>
                <a:sym typeface="Proxima Nova"/>
              </a:rPr>
              <a:t> condiciones para GWMR como para SWCMR.</a:t>
            </a:r>
          </a:p>
          <a:p>
            <a:pPr marL="548640" lvl="2" indent="-182880" algn="l">
              <a:lnSpc>
                <a:spcPts val="3120"/>
              </a:lnSpc>
            </a:pPr>
            <a:endParaRPr lang="en-US" sz="2400" dirty="0">
              <a:solidFill>
                <a:srgbClr val="F8F9FA"/>
              </a:solidFill>
              <a:latin typeface="Proxima Nova"/>
              <a:ea typeface="Proxima Nova"/>
              <a:cs typeface="Proxima Nova"/>
              <a:sym typeface="Proxima Nova"/>
            </a:endParaRPr>
          </a:p>
          <a:p>
            <a:pPr marL="548640" lvl="2" indent="-182880" algn="l">
              <a:lnSpc>
                <a:spcPts val="3120"/>
              </a:lnSpc>
              <a:buFont typeface="Arial"/>
              <a:buChar char="⚬"/>
            </a:pPr>
            <a:r>
              <a:rPr lang="en-US" sz="2400" dirty="0">
                <a:solidFill>
                  <a:srgbClr val="F8F9FA"/>
                </a:solidFill>
                <a:latin typeface="Proxima Nova"/>
                <a:ea typeface="Proxima Nova"/>
                <a:cs typeface="Proxima Nova"/>
                <a:sym typeface="Proxima Nova"/>
              </a:rPr>
              <a:t>Se </a:t>
            </a:r>
            <a:r>
              <a:rPr lang="en-US" sz="2400" dirty="0" err="1">
                <a:solidFill>
                  <a:srgbClr val="F8F9FA"/>
                </a:solidFill>
                <a:latin typeface="Proxima Nova"/>
                <a:ea typeface="Proxima Nova"/>
                <a:cs typeface="Proxima Nova"/>
                <a:sym typeface="Proxima Nova"/>
              </a:rPr>
              <a:t>requiere</a:t>
            </a:r>
            <a:r>
              <a:rPr lang="en-US" sz="2400" dirty="0">
                <a:solidFill>
                  <a:srgbClr val="F8F9FA"/>
                </a:solidFill>
                <a:latin typeface="Proxima Nova"/>
                <a:ea typeface="Proxima Nova"/>
                <a:cs typeface="Proxima Nova"/>
                <a:sym typeface="Proxima Nova"/>
              </a:rPr>
              <a:t> un nuevo kit de monitoreo para la </a:t>
            </a:r>
            <a:r>
              <a:rPr lang="en-US" sz="2400" dirty="0" err="1">
                <a:solidFill>
                  <a:srgbClr val="F8F9FA"/>
                </a:solidFill>
                <a:latin typeface="Proxima Nova"/>
                <a:ea typeface="Proxima Nova"/>
                <a:cs typeface="Proxima Nova"/>
                <a:sym typeface="Proxima Nova"/>
              </a:rPr>
              <a:t>participacion</a:t>
            </a:r>
            <a:r>
              <a:rPr lang="en-US" sz="2400" dirty="0">
                <a:solidFill>
                  <a:srgbClr val="F8F9FA"/>
                </a:solidFill>
                <a:latin typeface="Proxima Nova"/>
                <a:ea typeface="Proxima Nova"/>
                <a:cs typeface="Proxima Nova"/>
                <a:sym typeface="Proxima Nova"/>
              </a:rPr>
              <a:t> de una AMP </a:t>
            </a:r>
            <a:r>
              <a:rPr lang="en-US" sz="2400" dirty="0" err="1">
                <a:solidFill>
                  <a:srgbClr val="F8F9FA"/>
                </a:solidFill>
                <a:latin typeface="Proxima Nova"/>
                <a:ea typeface="Proxima Nova"/>
                <a:cs typeface="Proxima Nova"/>
                <a:sym typeface="Proxima Nova"/>
              </a:rPr>
              <a:t>adicional</a:t>
            </a:r>
            <a:r>
              <a:rPr lang="en-US" sz="2400" dirty="0">
                <a:solidFill>
                  <a:srgbClr val="F8F9FA"/>
                </a:solidFill>
                <a:latin typeface="Proxima Nova"/>
                <a:ea typeface="Proxima Nova"/>
                <a:cs typeface="Proxima Nova"/>
                <a:sym typeface="Proxima Nova"/>
              </a:rPr>
              <a:t>.</a:t>
            </a:r>
          </a:p>
          <a:p>
            <a:pPr marL="548640" lvl="2" indent="-182880" algn="l">
              <a:lnSpc>
                <a:spcPts val="3120"/>
              </a:lnSpc>
            </a:pPr>
            <a:endParaRPr lang="en-US" sz="2400" dirty="0">
              <a:solidFill>
                <a:srgbClr val="F8F9FA"/>
              </a:solidFill>
              <a:latin typeface="Proxima Nova"/>
              <a:ea typeface="Proxima Nova"/>
              <a:cs typeface="Proxima Nova"/>
              <a:sym typeface="Proxima Nova"/>
            </a:endParaRPr>
          </a:p>
          <a:p>
            <a:pPr marL="548640" lvl="2" indent="-182880" algn="l">
              <a:lnSpc>
                <a:spcPts val="3120"/>
              </a:lnSpc>
              <a:buFont typeface="Arial"/>
              <a:buChar char="⚬"/>
            </a:pPr>
            <a:r>
              <a:rPr lang="en-US" sz="2400" dirty="0">
                <a:solidFill>
                  <a:srgbClr val="F8F9FA"/>
                </a:solidFill>
                <a:latin typeface="Proxima Nova"/>
                <a:ea typeface="Proxima Nova"/>
                <a:cs typeface="Proxima Nova"/>
                <a:sym typeface="Proxima Nova"/>
              </a:rPr>
              <a:t>Boyas</a:t>
            </a:r>
          </a:p>
          <a:p>
            <a:pPr marL="548640" lvl="2" indent="-182880" algn="l">
              <a:lnSpc>
                <a:spcPts val="3120"/>
              </a:lnSpc>
              <a:buFont typeface="Arial"/>
              <a:buChar char="⚬"/>
            </a:pPr>
            <a:r>
              <a:rPr lang="en-US" sz="2400" dirty="0">
                <a:solidFill>
                  <a:srgbClr val="F8F9FA"/>
                </a:solidFill>
                <a:latin typeface="Proxima Nova"/>
                <a:ea typeface="Proxima Nova"/>
                <a:cs typeface="Proxima Nova"/>
                <a:sym typeface="Proxima Nova"/>
              </a:rPr>
              <a:t>Clips</a:t>
            </a:r>
          </a:p>
          <a:p>
            <a:pPr marL="548640" lvl="2" indent="-182880" algn="l">
              <a:lnSpc>
                <a:spcPts val="3120"/>
              </a:lnSpc>
              <a:buFont typeface="Arial"/>
              <a:buChar char="⚬"/>
            </a:pPr>
            <a:r>
              <a:rPr lang="en-US" sz="2400" dirty="0" err="1">
                <a:solidFill>
                  <a:srgbClr val="F8F9FA"/>
                </a:solidFill>
                <a:latin typeface="Proxima Nova"/>
                <a:ea typeface="Proxima Nova"/>
                <a:cs typeface="Proxima Nova"/>
                <a:sym typeface="Proxima Nova"/>
              </a:rPr>
              <a:t>Pesas</a:t>
            </a:r>
            <a:r>
              <a:rPr lang="en-US" sz="2400" dirty="0">
                <a:solidFill>
                  <a:srgbClr val="F8F9FA"/>
                </a:solidFill>
                <a:latin typeface="Proxima Nova"/>
                <a:ea typeface="Proxima Nova"/>
                <a:cs typeface="Proxima Nova"/>
                <a:sym typeface="Proxima Nova"/>
              </a:rPr>
              <a:t> </a:t>
            </a:r>
          </a:p>
          <a:p>
            <a:pPr marL="548640" lvl="2" indent="-182880" algn="l">
              <a:lnSpc>
                <a:spcPts val="3120"/>
              </a:lnSpc>
              <a:buFont typeface="Arial"/>
              <a:buChar char="⚬"/>
            </a:pPr>
            <a:r>
              <a:rPr lang="en-US" sz="2400" dirty="0">
                <a:solidFill>
                  <a:srgbClr val="F8F9FA"/>
                </a:solidFill>
                <a:latin typeface="Proxima Nova"/>
                <a:ea typeface="Proxima Nova"/>
                <a:cs typeface="Proxima Nova"/>
                <a:sym typeface="Proxima Nova"/>
              </a:rPr>
              <a:t>Cuerdas </a:t>
            </a:r>
          </a:p>
          <a:p>
            <a:pPr marL="548640" lvl="2" indent="-182880" algn="l">
              <a:lnSpc>
                <a:spcPts val="3120"/>
              </a:lnSpc>
              <a:buFont typeface="Arial"/>
              <a:buChar char="⚬"/>
            </a:pPr>
            <a:r>
              <a:rPr lang="en-US" sz="2400" dirty="0" err="1">
                <a:solidFill>
                  <a:srgbClr val="F8F9FA"/>
                </a:solidFill>
                <a:latin typeface="Proxima Nova"/>
                <a:ea typeface="Proxima Nova"/>
                <a:cs typeface="Proxima Nova"/>
                <a:sym typeface="Proxima Nova"/>
              </a:rPr>
              <a:t>Gaslolina</a:t>
            </a:r>
            <a:r>
              <a:rPr lang="en-US" sz="2400" dirty="0">
                <a:solidFill>
                  <a:srgbClr val="F8F9FA"/>
                </a:solidFill>
                <a:latin typeface="Proxima Nova"/>
                <a:ea typeface="Proxima Nova"/>
                <a:cs typeface="Proxima Nova"/>
                <a:sym typeface="Proxima Nova"/>
              </a:rPr>
              <a:t> </a:t>
            </a:r>
          </a:p>
          <a:p>
            <a:pPr marL="548640" lvl="2" indent="-182880" algn="l">
              <a:lnSpc>
                <a:spcPts val="3120"/>
              </a:lnSpc>
              <a:buFont typeface="Arial"/>
              <a:buChar char="⚬"/>
            </a:pPr>
            <a:r>
              <a:rPr lang="en-US" sz="2400" dirty="0" err="1">
                <a:solidFill>
                  <a:srgbClr val="F8F9FA"/>
                </a:solidFill>
                <a:latin typeface="Proxima Nova"/>
                <a:ea typeface="Proxima Nova"/>
                <a:cs typeface="Proxima Nova"/>
                <a:sym typeface="Proxima Nova"/>
              </a:rPr>
              <a:t>Algun</a:t>
            </a:r>
            <a:r>
              <a:rPr lang="en-US" sz="2400" dirty="0">
                <a:solidFill>
                  <a:srgbClr val="F8F9FA"/>
                </a:solidFill>
                <a:latin typeface="Proxima Nova"/>
                <a:ea typeface="Proxima Nova"/>
                <a:cs typeface="Proxima Nova"/>
                <a:sym typeface="Proxima Nova"/>
              </a:rPr>
              <a:t> </a:t>
            </a:r>
            <a:r>
              <a:rPr lang="en-US" sz="2400" dirty="0" err="1">
                <a:solidFill>
                  <a:srgbClr val="F8F9FA"/>
                </a:solidFill>
                <a:latin typeface="Proxima Nova"/>
                <a:ea typeface="Proxima Nova"/>
                <a:cs typeface="Proxima Nova"/>
                <a:sym typeface="Proxima Nova"/>
              </a:rPr>
              <a:t>tipo</a:t>
            </a:r>
            <a:r>
              <a:rPr lang="en-US" sz="2400" dirty="0">
                <a:solidFill>
                  <a:srgbClr val="F8F9FA"/>
                </a:solidFill>
                <a:latin typeface="Proxima Nova"/>
                <a:ea typeface="Proxima Nova"/>
                <a:cs typeface="Proxima Nova"/>
                <a:sym typeface="Proxima Nova"/>
              </a:rPr>
              <a:t> de </a:t>
            </a:r>
            <a:r>
              <a:rPr lang="en-US" sz="2400" dirty="0" err="1">
                <a:solidFill>
                  <a:srgbClr val="F8F9FA"/>
                </a:solidFill>
                <a:latin typeface="Proxima Nova"/>
                <a:ea typeface="Proxima Nova"/>
                <a:cs typeface="Proxima Nova"/>
                <a:sym typeface="Proxima Nova"/>
              </a:rPr>
              <a:t>financiamiento</a:t>
            </a:r>
            <a:r>
              <a:rPr lang="en-US" sz="2400" dirty="0">
                <a:solidFill>
                  <a:srgbClr val="F8F9FA"/>
                </a:solidFill>
                <a:latin typeface="Proxima Nova"/>
                <a:ea typeface="Proxima Nova"/>
                <a:cs typeface="Proxima Nova"/>
                <a:sym typeface="Proxima Nova"/>
              </a:rPr>
              <a:t> para </a:t>
            </a:r>
            <a:r>
              <a:rPr lang="en-US" sz="2400" dirty="0" err="1">
                <a:solidFill>
                  <a:srgbClr val="F8F9FA"/>
                </a:solidFill>
                <a:latin typeface="Proxima Nova"/>
                <a:ea typeface="Proxima Nova"/>
                <a:cs typeface="Proxima Nova"/>
                <a:sym typeface="Proxima Nova"/>
              </a:rPr>
              <a:t>alimentos</a:t>
            </a:r>
            <a:r>
              <a:rPr lang="en-US" sz="2400" dirty="0">
                <a:solidFill>
                  <a:srgbClr val="F8F9FA"/>
                </a:solidFill>
                <a:latin typeface="Proxima Nova"/>
                <a:ea typeface="Proxima Nova"/>
                <a:cs typeface="Proxima Nova"/>
                <a:sym typeface="Proxima Nova"/>
              </a:rPr>
              <a:t>.</a:t>
            </a:r>
          </a:p>
        </p:txBody>
      </p:sp>
      <p:sp>
        <p:nvSpPr>
          <p:cNvPr id="7" name="TextBox 7"/>
          <p:cNvSpPr txBox="1"/>
          <p:nvPr/>
        </p:nvSpPr>
        <p:spPr>
          <a:xfrm>
            <a:off x="672042" y="2799797"/>
            <a:ext cx="7709958" cy="1499269"/>
          </a:xfrm>
          <a:prstGeom prst="rect">
            <a:avLst/>
          </a:prstGeom>
        </p:spPr>
        <p:txBody>
          <a:bodyPr lIns="0" tIns="0" rIns="0" bIns="0" rtlCol="0" anchor="t">
            <a:spAutoFit/>
          </a:bodyPr>
          <a:lstStyle/>
          <a:p>
            <a:pPr algn="l">
              <a:lnSpc>
                <a:spcPts val="3900"/>
              </a:lnSpc>
            </a:pPr>
            <a:r>
              <a:rPr lang="en-US" sz="3000" b="1">
                <a:solidFill>
                  <a:srgbClr val="F8F9FA"/>
                </a:solidFill>
                <a:latin typeface="Proxima Nova Bold"/>
                <a:ea typeface="Proxima Nova Bold"/>
                <a:cs typeface="Proxima Nova Bold"/>
                <a:sym typeface="Proxima Nova Bold"/>
              </a:rPr>
              <a:t>Se necesitan recursos esenciales y apoyo financiero para operaciones de monitoreo eficaces.</a:t>
            </a:r>
          </a:p>
        </p:txBody>
      </p:sp>
      <p:sp>
        <p:nvSpPr>
          <p:cNvPr id="8" name="TextBox 8"/>
          <p:cNvSpPr txBox="1"/>
          <p:nvPr/>
        </p:nvSpPr>
        <p:spPr>
          <a:xfrm>
            <a:off x="672042" y="666750"/>
            <a:ext cx="7344717" cy="2414273"/>
          </a:xfrm>
          <a:prstGeom prst="rect">
            <a:avLst/>
          </a:prstGeom>
        </p:spPr>
        <p:txBody>
          <a:bodyPr lIns="0" tIns="0" rIns="0" bIns="0" rtlCol="0" anchor="t">
            <a:spAutoFit/>
          </a:bodyPr>
          <a:lstStyle/>
          <a:p>
            <a:pPr algn="l">
              <a:lnSpc>
                <a:spcPts val="6159"/>
              </a:lnSpc>
            </a:pPr>
            <a:r>
              <a:rPr lang="en-US" sz="5599" b="1">
                <a:solidFill>
                  <a:srgbClr val="F8F9FA"/>
                </a:solidFill>
                <a:latin typeface="Poppins Bold"/>
                <a:ea typeface="Poppins Bold"/>
                <a:cs typeface="Poppins Bold"/>
                <a:sym typeface="Poppins Bold"/>
              </a:rPr>
              <a:t>Equipo y financiación</a:t>
            </a:r>
          </a:p>
          <a:p>
            <a:pPr algn="l">
              <a:lnSpc>
                <a:spcPts val="6159"/>
              </a:lnSpc>
            </a:pPr>
            <a:endParaRPr lang="en-US" sz="5599" b="1">
              <a:solidFill>
                <a:srgbClr val="F8F9FA"/>
              </a:solidFill>
              <a:latin typeface="Poppins Bold"/>
              <a:ea typeface="Poppins Bold"/>
              <a:cs typeface="Poppins Bold"/>
              <a:sym typeface="Poppins Bold"/>
            </a:endParaRPr>
          </a:p>
        </p:txBody>
      </p:sp>
      <p:grpSp>
        <p:nvGrpSpPr>
          <p:cNvPr id="2" name="Group 2"/>
          <p:cNvGrpSpPr/>
          <p:nvPr/>
        </p:nvGrpSpPr>
        <p:grpSpPr>
          <a:xfrm>
            <a:off x="9219998" y="6353736"/>
            <a:ext cx="9068044" cy="3933264"/>
            <a:chOff x="0" y="0"/>
            <a:chExt cx="12090725" cy="5244352"/>
          </a:xfrm>
        </p:grpSpPr>
        <p:sp>
          <p:nvSpPr>
            <p:cNvPr id="3" name="Freeform 3"/>
            <p:cNvSpPr/>
            <p:nvPr/>
          </p:nvSpPr>
          <p:spPr>
            <a:xfrm>
              <a:off x="0" y="0"/>
              <a:ext cx="12090781" cy="5244338"/>
            </a:xfrm>
            <a:custGeom>
              <a:avLst/>
              <a:gdLst/>
              <a:ahLst/>
              <a:cxnLst/>
              <a:rect l="l" t="t" r="r" b="b"/>
              <a:pathLst>
                <a:path w="12090781" h="5244338">
                  <a:moveTo>
                    <a:pt x="0" y="0"/>
                  </a:moveTo>
                  <a:lnTo>
                    <a:pt x="12090781" y="0"/>
                  </a:lnTo>
                  <a:lnTo>
                    <a:pt x="12090781" y="5244338"/>
                  </a:lnTo>
                  <a:lnTo>
                    <a:pt x="0" y="5244338"/>
                  </a:lnTo>
                  <a:lnTo>
                    <a:pt x="0" y="0"/>
                  </a:lnTo>
                  <a:close/>
                </a:path>
              </a:pathLst>
            </a:custGeom>
            <a:blipFill>
              <a:blip r:embed="rId4"/>
              <a:stretch>
                <a:fillRect l="-66" r="-66"/>
              </a:stretch>
            </a:blipFill>
          </p:spPr>
          <p:txBody>
            <a:bodyPr/>
            <a:lstStyle/>
            <a:p>
              <a:endParaRPr lang="es-MX"/>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178A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7855024" y="1960587"/>
            <a:ext cx="10432976" cy="7588993"/>
            <a:chOff x="0" y="0"/>
            <a:chExt cx="12638276" cy="9193139"/>
          </a:xfrm>
        </p:grpSpPr>
        <p:sp>
          <p:nvSpPr>
            <p:cNvPr id="3" name="Freeform 3"/>
            <p:cNvSpPr/>
            <p:nvPr/>
          </p:nvSpPr>
          <p:spPr>
            <a:xfrm>
              <a:off x="0" y="0"/>
              <a:ext cx="12638278" cy="9193149"/>
            </a:xfrm>
            <a:custGeom>
              <a:avLst/>
              <a:gdLst/>
              <a:ahLst/>
              <a:cxnLst/>
              <a:rect l="l" t="t" r="r" b="b"/>
              <a:pathLst>
                <a:path w="12638278" h="9193149">
                  <a:moveTo>
                    <a:pt x="0" y="0"/>
                  </a:moveTo>
                  <a:lnTo>
                    <a:pt x="12638278" y="0"/>
                  </a:lnTo>
                  <a:lnTo>
                    <a:pt x="12638278" y="9193149"/>
                  </a:lnTo>
                  <a:lnTo>
                    <a:pt x="0" y="9193149"/>
                  </a:lnTo>
                  <a:lnTo>
                    <a:pt x="0" y="0"/>
                  </a:lnTo>
                  <a:close/>
                </a:path>
              </a:pathLst>
            </a:custGeom>
            <a:blipFill>
              <a:blip r:embed="rId3"/>
              <a:stretch>
                <a:fillRect l="-20409" r="-9182" b="-8958"/>
              </a:stretch>
            </a:blipFill>
          </p:spPr>
          <p:txBody>
            <a:bodyPr/>
            <a:lstStyle/>
            <a:p>
              <a:endParaRPr lang="es-MX"/>
            </a:p>
          </p:txBody>
        </p:sp>
      </p:grpSp>
      <p:sp>
        <p:nvSpPr>
          <p:cNvPr id="4" name="Freeform 4"/>
          <p:cNvSpPr/>
          <p:nvPr/>
        </p:nvSpPr>
        <p:spPr>
          <a:xfrm rot="-5400000">
            <a:off x="1664702" y="730700"/>
            <a:ext cx="4031724" cy="6017044"/>
          </a:xfrm>
          <a:custGeom>
            <a:avLst/>
            <a:gdLst/>
            <a:ahLst/>
            <a:cxnLst/>
            <a:rect l="l" t="t" r="r" b="b"/>
            <a:pathLst>
              <a:path w="4031724" h="6017044">
                <a:moveTo>
                  <a:pt x="0" y="0"/>
                </a:moveTo>
                <a:lnTo>
                  <a:pt x="4031724" y="0"/>
                </a:lnTo>
                <a:lnTo>
                  <a:pt x="4031724" y="6017044"/>
                </a:lnTo>
                <a:lnTo>
                  <a:pt x="0" y="6017044"/>
                </a:lnTo>
                <a:lnTo>
                  <a:pt x="0" y="0"/>
                </a:lnTo>
                <a:close/>
              </a:path>
            </a:pathLst>
          </a:custGeom>
          <a:blipFill>
            <a:blip r:embed="rId4"/>
            <a:stretch>
              <a:fillRect l="-11931"/>
            </a:stretch>
          </a:blipFill>
        </p:spPr>
        <p:txBody>
          <a:bodyPr/>
          <a:lstStyle/>
          <a:p>
            <a:endParaRPr lang="es-MX"/>
          </a:p>
        </p:txBody>
      </p:sp>
      <p:sp>
        <p:nvSpPr>
          <p:cNvPr id="5" name="Freeform 5"/>
          <p:cNvSpPr/>
          <p:nvPr/>
        </p:nvSpPr>
        <p:spPr>
          <a:xfrm>
            <a:off x="702493" y="6012259"/>
            <a:ext cx="5986593" cy="3906031"/>
          </a:xfrm>
          <a:custGeom>
            <a:avLst/>
            <a:gdLst/>
            <a:ahLst/>
            <a:cxnLst/>
            <a:rect l="l" t="t" r="r" b="b"/>
            <a:pathLst>
              <a:path w="5986593" h="3906031">
                <a:moveTo>
                  <a:pt x="0" y="0"/>
                </a:moveTo>
                <a:lnTo>
                  <a:pt x="5986593" y="0"/>
                </a:lnTo>
                <a:lnTo>
                  <a:pt x="5986593" y="3906031"/>
                </a:lnTo>
                <a:lnTo>
                  <a:pt x="0" y="3906031"/>
                </a:lnTo>
                <a:lnTo>
                  <a:pt x="0" y="0"/>
                </a:lnTo>
                <a:close/>
              </a:path>
            </a:pathLst>
          </a:custGeom>
          <a:blipFill>
            <a:blip r:embed="rId5"/>
            <a:stretch>
              <a:fillRect t="-15216" b="-9439"/>
            </a:stretch>
          </a:blipFill>
        </p:spPr>
        <p:txBody>
          <a:bodyPr/>
          <a:lstStyle/>
          <a:p>
            <a:endParaRPr lang="es-MX"/>
          </a:p>
        </p:txBody>
      </p:sp>
      <p:sp>
        <p:nvSpPr>
          <p:cNvPr id="6" name="TextBox 6"/>
          <p:cNvSpPr txBox="1"/>
          <p:nvPr/>
        </p:nvSpPr>
        <p:spPr>
          <a:xfrm>
            <a:off x="672042" y="647700"/>
            <a:ext cx="17053114" cy="872490"/>
          </a:xfrm>
          <a:prstGeom prst="rect">
            <a:avLst/>
          </a:prstGeom>
        </p:spPr>
        <p:txBody>
          <a:bodyPr lIns="0" tIns="0" rIns="0" bIns="0" rtlCol="0" anchor="t">
            <a:spAutoFit/>
          </a:bodyPr>
          <a:lstStyle/>
          <a:p>
            <a:pPr algn="l">
              <a:lnSpc>
                <a:spcPts val="6270"/>
              </a:lnSpc>
            </a:pPr>
            <a:r>
              <a:rPr lang="en-US" sz="5700" b="1">
                <a:solidFill>
                  <a:srgbClr val="F8F9FA"/>
                </a:solidFill>
                <a:latin typeface="Poppins Bold"/>
                <a:ea typeface="Poppins Bold"/>
                <a:cs typeface="Poppins Bold"/>
                <a:sym typeface="Poppins Bold"/>
              </a:rPr>
              <a:t>Experiencia y Resultados de ECOME en Belice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14F86"/>
        </a:solidFill>
        <a:effectLst/>
      </p:bgPr>
    </p:bg>
    <p:spTree>
      <p:nvGrpSpPr>
        <p:cNvPr id="1" name=""/>
        <p:cNvGrpSpPr/>
        <p:nvPr/>
      </p:nvGrpSpPr>
      <p:grpSpPr>
        <a:xfrm>
          <a:off x="0" y="0"/>
          <a:ext cx="0" cy="0"/>
          <a:chOff x="0" y="0"/>
          <a:chExt cx="0" cy="0"/>
        </a:xfrm>
      </p:grpSpPr>
      <p:grpSp>
        <p:nvGrpSpPr>
          <p:cNvPr id="2" name="Group 2"/>
          <p:cNvGrpSpPr/>
          <p:nvPr/>
        </p:nvGrpSpPr>
        <p:grpSpPr>
          <a:xfrm>
            <a:off x="265471" y="1465572"/>
            <a:ext cx="4724399" cy="8477252"/>
            <a:chOff x="0" y="0"/>
            <a:chExt cx="6299199" cy="11303003"/>
          </a:xfrm>
        </p:grpSpPr>
        <p:sp>
          <p:nvSpPr>
            <p:cNvPr id="3" name="Freeform 3"/>
            <p:cNvSpPr/>
            <p:nvPr/>
          </p:nvSpPr>
          <p:spPr>
            <a:xfrm>
              <a:off x="0" y="0"/>
              <a:ext cx="6299200" cy="11303000"/>
            </a:xfrm>
            <a:custGeom>
              <a:avLst/>
              <a:gdLst/>
              <a:ahLst/>
              <a:cxnLst/>
              <a:rect l="l" t="t" r="r" b="b"/>
              <a:pathLst>
                <a:path w="6299200" h="11303000">
                  <a:moveTo>
                    <a:pt x="0" y="0"/>
                  </a:moveTo>
                  <a:lnTo>
                    <a:pt x="6299200" y="0"/>
                  </a:lnTo>
                  <a:lnTo>
                    <a:pt x="6299200" y="11303000"/>
                  </a:lnTo>
                  <a:lnTo>
                    <a:pt x="0" y="11303000"/>
                  </a:lnTo>
                  <a:close/>
                </a:path>
              </a:pathLst>
            </a:custGeom>
            <a:blipFill>
              <a:blip r:embed="rId3"/>
              <a:stretch>
                <a:fillRect l="-69623" r="-69623"/>
              </a:stretch>
            </a:blipFill>
          </p:spPr>
          <p:txBody>
            <a:bodyPr/>
            <a:lstStyle/>
            <a:p>
              <a:endParaRPr lang="es-MX"/>
            </a:p>
          </p:txBody>
        </p:sp>
      </p:grpSp>
      <p:sp>
        <p:nvSpPr>
          <p:cNvPr id="4" name="TextBox 4"/>
          <p:cNvSpPr txBox="1"/>
          <p:nvPr/>
        </p:nvSpPr>
        <p:spPr>
          <a:xfrm>
            <a:off x="3276600" y="282770"/>
            <a:ext cx="14554200" cy="813860"/>
          </a:xfrm>
          <a:prstGeom prst="rect">
            <a:avLst/>
          </a:prstGeom>
        </p:spPr>
        <p:txBody>
          <a:bodyPr lIns="0" tIns="0" rIns="0" bIns="0" rtlCol="0" anchor="t">
            <a:spAutoFit/>
          </a:bodyPr>
          <a:lstStyle/>
          <a:p>
            <a:pPr algn="l">
              <a:lnSpc>
                <a:spcPts val="6049"/>
              </a:lnSpc>
            </a:pPr>
            <a:r>
              <a:rPr lang="en-US" sz="4999" b="1">
                <a:solidFill>
                  <a:srgbClr val="F8F9FA"/>
                </a:solidFill>
                <a:latin typeface="Poppins Bold"/>
                <a:ea typeface="Poppins Bold"/>
                <a:cs typeface="Poppins Bold"/>
                <a:sym typeface="Poppins Bold"/>
              </a:rPr>
              <a:t>Perspectivas futuras y recomendaciones</a:t>
            </a:r>
          </a:p>
        </p:txBody>
      </p:sp>
      <p:sp>
        <p:nvSpPr>
          <p:cNvPr id="5" name="TextBox 5"/>
          <p:cNvSpPr txBox="1"/>
          <p:nvPr/>
        </p:nvSpPr>
        <p:spPr>
          <a:xfrm>
            <a:off x="5151121" y="1617974"/>
            <a:ext cx="12679679" cy="8324850"/>
          </a:xfrm>
          <a:prstGeom prst="rect">
            <a:avLst/>
          </a:prstGeom>
        </p:spPr>
        <p:txBody>
          <a:bodyPr lIns="0" tIns="0" rIns="0" bIns="0" rtlCol="0" anchor="t">
            <a:spAutoFit/>
          </a:bodyPr>
          <a:lstStyle/>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Fortalecer la comunicación de los resultados del estudio</a:t>
            </a:r>
            <a:r>
              <a:rPr lang="en-US" sz="2899">
                <a:solidFill>
                  <a:srgbClr val="FFFFFF"/>
                </a:solidFill>
                <a:latin typeface="Proxima Nova"/>
                <a:ea typeface="Proxima Nova"/>
                <a:cs typeface="Proxima Nova"/>
                <a:sym typeface="Proxima Nova"/>
              </a:rPr>
              <a:t>, asegurando su difusión efectiva y su aplicación en procesos de toma de decisiones.</a:t>
            </a:r>
          </a:p>
          <a:p>
            <a:pPr algn="l">
              <a:lnSpc>
                <a:spcPts val="3479"/>
              </a:lnSpc>
            </a:pPr>
            <a:endParaRPr lang="en-US" sz="2899">
              <a:solidFill>
                <a:srgbClr val="FFFFFF"/>
              </a:solidFill>
              <a:latin typeface="Proxima Nova"/>
              <a:ea typeface="Proxima Nova"/>
              <a:cs typeface="Proxima Nova"/>
              <a:sym typeface="Proxima Nova"/>
            </a:endParaRPr>
          </a:p>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Vincular los resultados del ECOME </a:t>
            </a:r>
            <a:r>
              <a:rPr lang="en-US" sz="2899">
                <a:solidFill>
                  <a:srgbClr val="FFFFFF"/>
                </a:solidFill>
                <a:latin typeface="Proxima Nova"/>
                <a:ea typeface="Proxima Nova"/>
                <a:cs typeface="Proxima Nova"/>
                <a:sym typeface="Proxima Nova"/>
              </a:rPr>
              <a:t>con los indicadores del </a:t>
            </a:r>
            <a:r>
              <a:rPr lang="en-US" sz="2899" i="1">
                <a:solidFill>
                  <a:srgbClr val="FFFFFF"/>
                </a:solidFill>
                <a:latin typeface="Proxima Nova Italics"/>
                <a:ea typeface="Proxima Nova Italics"/>
                <a:cs typeface="Proxima Nova Italics"/>
                <a:sym typeface="Proxima Nova Italics"/>
              </a:rPr>
              <a:t>Blue Bond</a:t>
            </a:r>
            <a:r>
              <a:rPr lang="en-US" sz="2899">
                <a:solidFill>
                  <a:srgbClr val="FFFFFF"/>
                </a:solidFill>
                <a:latin typeface="Proxima Nova"/>
                <a:ea typeface="Proxima Nova"/>
                <a:cs typeface="Proxima Nova"/>
                <a:sym typeface="Proxima Nova"/>
              </a:rPr>
              <a:t> y del </a:t>
            </a:r>
            <a:r>
              <a:rPr lang="en-US" sz="2899" i="1">
                <a:solidFill>
                  <a:srgbClr val="FFFFFF"/>
                </a:solidFill>
                <a:latin typeface="Proxima Nova Italics"/>
                <a:ea typeface="Proxima Nova Italics"/>
                <a:cs typeface="Proxima Nova Italics"/>
                <a:sym typeface="Proxima Nova Italics"/>
              </a:rPr>
              <a:t>Belize Marine Spatial Plan</a:t>
            </a:r>
            <a:r>
              <a:rPr lang="en-US" sz="2899">
                <a:solidFill>
                  <a:srgbClr val="FFFFFF"/>
                </a:solidFill>
                <a:latin typeface="Proxima Nova"/>
                <a:ea typeface="Proxima Nova"/>
                <a:cs typeface="Proxima Nova"/>
                <a:sym typeface="Proxima Nova"/>
              </a:rPr>
              <a:t>, para maximizar su relevancia estratégica.</a:t>
            </a:r>
          </a:p>
          <a:p>
            <a:pPr algn="l">
              <a:lnSpc>
                <a:spcPts val="3479"/>
              </a:lnSpc>
            </a:pPr>
            <a:endParaRPr lang="en-US" sz="2899">
              <a:solidFill>
                <a:srgbClr val="FFFFFF"/>
              </a:solidFill>
              <a:latin typeface="Proxima Nova"/>
              <a:ea typeface="Proxima Nova"/>
              <a:cs typeface="Proxima Nova"/>
              <a:sym typeface="Proxima Nova"/>
            </a:endParaRPr>
          </a:p>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Incorporar al menos una AMP más de Belice al monitoreo ECOME.</a:t>
            </a:r>
          </a:p>
          <a:p>
            <a:pPr algn="l">
              <a:lnSpc>
                <a:spcPts val="3479"/>
              </a:lnSpc>
            </a:pPr>
            <a:endParaRPr lang="en-US" sz="2899" b="1">
              <a:solidFill>
                <a:srgbClr val="FFFFFF"/>
              </a:solidFill>
              <a:latin typeface="Proxima Nova Bold"/>
              <a:ea typeface="Proxima Nova Bold"/>
              <a:cs typeface="Proxima Nova Bold"/>
              <a:sym typeface="Proxima Nova Bold"/>
            </a:endParaRPr>
          </a:p>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Garantizar un financiamiento estable y sostenible para la permanencia de Belize en el monitoreo ECOME.</a:t>
            </a:r>
          </a:p>
          <a:p>
            <a:pPr algn="l">
              <a:lnSpc>
                <a:spcPts val="3480"/>
              </a:lnSpc>
            </a:pPr>
            <a:endParaRPr lang="en-US" sz="2899" b="1">
              <a:solidFill>
                <a:srgbClr val="FFFFFF"/>
              </a:solidFill>
              <a:latin typeface="Proxima Nova Bold"/>
              <a:ea typeface="Proxima Nova Bold"/>
              <a:cs typeface="Proxima Nova Bold"/>
              <a:sym typeface="Proxima Nova Bold"/>
            </a:endParaRPr>
          </a:p>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Impulsar el intercambio técnico</a:t>
            </a:r>
            <a:r>
              <a:rPr lang="en-US" sz="2899">
                <a:solidFill>
                  <a:srgbClr val="FFFFFF"/>
                </a:solidFill>
                <a:latin typeface="Proxima Nova"/>
                <a:ea typeface="Proxima Nova"/>
                <a:cs typeface="Proxima Nova"/>
                <a:sym typeface="Proxima Nova"/>
              </a:rPr>
              <a:t> entre ECOSUR, el </a:t>
            </a:r>
            <a:r>
              <a:rPr lang="en-US" sz="2899" i="1">
                <a:solidFill>
                  <a:srgbClr val="FFFFFF"/>
                </a:solidFill>
                <a:latin typeface="Proxima Nova Italics"/>
                <a:ea typeface="Proxima Nova Italics"/>
                <a:cs typeface="Proxima Nova Italics"/>
                <a:sym typeface="Proxima Nova Italics"/>
              </a:rPr>
              <a:t>Belize Fisheries Department</a:t>
            </a:r>
            <a:r>
              <a:rPr lang="en-US" sz="2899">
                <a:solidFill>
                  <a:srgbClr val="FFFFFF"/>
                </a:solidFill>
                <a:latin typeface="Proxima Nova"/>
                <a:ea typeface="Proxima Nova"/>
                <a:cs typeface="Proxima Nova"/>
                <a:sym typeface="Proxima Nova"/>
              </a:rPr>
              <a:t> y los co-manejadores, fomentando la colaboración regional.</a:t>
            </a:r>
          </a:p>
          <a:p>
            <a:pPr algn="l">
              <a:lnSpc>
                <a:spcPts val="3480"/>
              </a:lnSpc>
            </a:pPr>
            <a:endParaRPr lang="en-US" sz="2899">
              <a:solidFill>
                <a:srgbClr val="FFFFFF"/>
              </a:solidFill>
              <a:latin typeface="Proxima Nova"/>
              <a:ea typeface="Proxima Nova"/>
              <a:cs typeface="Proxima Nova"/>
              <a:sym typeface="Proxima Nova"/>
            </a:endParaRPr>
          </a:p>
          <a:p>
            <a:pPr marL="626109" lvl="1" indent="-313054" algn="l">
              <a:lnSpc>
                <a:spcPts val="3479"/>
              </a:lnSpc>
              <a:buFont typeface="Arial"/>
              <a:buChar char="•"/>
            </a:pPr>
            <a:r>
              <a:rPr lang="en-US" sz="2899" b="1">
                <a:solidFill>
                  <a:srgbClr val="FFFFFF"/>
                </a:solidFill>
                <a:latin typeface="Proxima Nova Bold"/>
                <a:ea typeface="Proxima Nova Bold"/>
                <a:cs typeface="Proxima Nova Bold"/>
                <a:sym typeface="Proxima Nova Bold"/>
              </a:rPr>
              <a:t>Complementar el monitoreo existente con otros sistemas de observación</a:t>
            </a:r>
            <a:r>
              <a:rPr lang="en-US" sz="2899">
                <a:solidFill>
                  <a:srgbClr val="FFFFFF"/>
                </a:solidFill>
                <a:latin typeface="Proxima Nova"/>
                <a:ea typeface="Proxima Nova"/>
                <a:cs typeface="Proxima Nova"/>
                <a:sym typeface="Proxima Nova"/>
              </a:rPr>
              <a:t>.</a:t>
            </a:r>
          </a:p>
          <a:p>
            <a:pPr algn="l">
              <a:lnSpc>
                <a:spcPts val="3480"/>
              </a:lnSpc>
            </a:pPr>
            <a:endParaRPr lang="en-US" sz="2899">
              <a:solidFill>
                <a:srgbClr val="FFFFFF"/>
              </a:solidFill>
              <a:latin typeface="Proxima Nova"/>
              <a:ea typeface="Proxima Nova"/>
              <a:cs typeface="Proxima Nova"/>
              <a:sym typeface="Proxima Nova"/>
            </a:endParaRPr>
          </a:p>
          <a:p>
            <a:pPr marL="626111" lvl="1" indent="-313055" algn="l">
              <a:lnSpc>
                <a:spcPts val="3480"/>
              </a:lnSpc>
              <a:buFont typeface="Arial"/>
              <a:buChar char="•"/>
            </a:pPr>
            <a:r>
              <a:rPr lang="en-US" sz="2900" b="1">
                <a:solidFill>
                  <a:srgbClr val="FFFFFF"/>
                </a:solidFill>
                <a:latin typeface="Proxima Nova Bold"/>
                <a:ea typeface="Proxima Nova Bold"/>
                <a:cs typeface="Proxima Nova Bold"/>
                <a:sym typeface="Proxima Nova Bold"/>
              </a:rPr>
              <a:t>Desarrollar capacidades internas para el análisis </a:t>
            </a:r>
            <a:r>
              <a:rPr lang="en-US" sz="2900">
                <a:solidFill>
                  <a:srgbClr val="FFFFFF"/>
                </a:solidFill>
                <a:latin typeface="Proxima Nova"/>
                <a:ea typeface="Proxima Nova"/>
                <a:cs typeface="Proxima Nova"/>
                <a:sym typeface="Proxima Nova"/>
              </a:rPr>
              <a:t>de datos biológicos y físicos mediante cursos o talleres de capacitación.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14F86"/>
        </a:solidFill>
        <a:effectLst/>
      </p:bgPr>
    </p:bg>
    <p:spTree>
      <p:nvGrpSpPr>
        <p:cNvPr id="1" name=""/>
        <p:cNvGrpSpPr/>
        <p:nvPr/>
      </p:nvGrpSpPr>
      <p:grpSpPr>
        <a:xfrm>
          <a:off x="0" y="0"/>
          <a:ext cx="0" cy="0"/>
          <a:chOff x="0" y="0"/>
          <a:chExt cx="0" cy="0"/>
        </a:xfrm>
      </p:grpSpPr>
      <p:sp>
        <p:nvSpPr>
          <p:cNvPr id="2" name="Freeform 2"/>
          <p:cNvSpPr/>
          <p:nvPr/>
        </p:nvSpPr>
        <p:spPr>
          <a:xfrm>
            <a:off x="-318012" y="0"/>
            <a:ext cx="18606012" cy="10287000"/>
          </a:xfrm>
          <a:custGeom>
            <a:avLst/>
            <a:gdLst/>
            <a:ahLst/>
            <a:cxnLst/>
            <a:rect l="l" t="t" r="r" b="b"/>
            <a:pathLst>
              <a:path w="18606012" h="10287000">
                <a:moveTo>
                  <a:pt x="0" y="0"/>
                </a:moveTo>
                <a:lnTo>
                  <a:pt x="18606012" y="0"/>
                </a:lnTo>
                <a:lnTo>
                  <a:pt x="18606012" y="10287000"/>
                </a:lnTo>
                <a:lnTo>
                  <a:pt x="0" y="10287000"/>
                </a:lnTo>
                <a:lnTo>
                  <a:pt x="0" y="0"/>
                </a:lnTo>
                <a:close/>
              </a:path>
            </a:pathLst>
          </a:custGeom>
          <a:blipFill>
            <a:blip r:embed="rId3">
              <a:alphaModFix amt="34000"/>
            </a:blip>
            <a:stretch>
              <a:fillRect t="-68542" b="-72616"/>
            </a:stretch>
          </a:blipFill>
        </p:spPr>
        <p:txBody>
          <a:bodyPr/>
          <a:lstStyle/>
          <a:p>
            <a:endParaRPr lang="es-MX"/>
          </a:p>
        </p:txBody>
      </p:sp>
      <p:sp>
        <p:nvSpPr>
          <p:cNvPr id="3" name="TextBox 3"/>
          <p:cNvSpPr txBox="1"/>
          <p:nvPr/>
        </p:nvSpPr>
        <p:spPr>
          <a:xfrm>
            <a:off x="1981200" y="238125"/>
            <a:ext cx="15849600" cy="2652435"/>
          </a:xfrm>
          <a:prstGeom prst="rect">
            <a:avLst/>
          </a:prstGeom>
        </p:spPr>
        <p:txBody>
          <a:bodyPr lIns="0" tIns="0" rIns="0" bIns="0" rtlCol="0" anchor="t">
            <a:spAutoFit/>
          </a:bodyPr>
          <a:lstStyle/>
          <a:p>
            <a:pPr algn="l">
              <a:lnSpc>
                <a:spcPts val="10217"/>
              </a:lnSpc>
            </a:pPr>
            <a:r>
              <a:rPr lang="en-US" sz="7599" b="1">
                <a:solidFill>
                  <a:srgbClr val="F8F9FA"/>
                </a:solidFill>
                <a:latin typeface="Poppins Bold"/>
                <a:ea typeface="Poppins Bold"/>
                <a:cs typeface="Poppins Bold"/>
                <a:sym typeface="Poppins Bold"/>
              </a:rPr>
              <a:t>Agradecimientos</a:t>
            </a:r>
          </a:p>
          <a:p>
            <a:pPr algn="l">
              <a:lnSpc>
                <a:spcPts val="12301"/>
              </a:lnSpc>
            </a:pPr>
            <a:endParaRPr lang="en-US" sz="7599" b="1">
              <a:solidFill>
                <a:srgbClr val="F8F9FA"/>
              </a:solidFill>
              <a:latin typeface="Poppins Bold"/>
              <a:ea typeface="Poppins Bold"/>
              <a:cs typeface="Poppins Bold"/>
              <a:sym typeface="Poppins Bold"/>
            </a:endParaRPr>
          </a:p>
        </p:txBody>
      </p:sp>
      <p:sp>
        <p:nvSpPr>
          <p:cNvPr id="4" name="TextBox 4"/>
          <p:cNvSpPr txBox="1"/>
          <p:nvPr/>
        </p:nvSpPr>
        <p:spPr>
          <a:xfrm>
            <a:off x="1845716" y="1734819"/>
            <a:ext cx="14596567" cy="8123556"/>
          </a:xfrm>
          <a:prstGeom prst="rect">
            <a:avLst/>
          </a:prstGeom>
        </p:spPr>
        <p:txBody>
          <a:bodyPr lIns="0" tIns="0" rIns="0" bIns="0" rtlCol="0" anchor="t">
            <a:spAutoFit/>
          </a:bodyPr>
          <a:lstStyle/>
          <a:p>
            <a:pPr algn="ctr">
              <a:lnSpc>
                <a:spcPts val="3850"/>
              </a:lnSpc>
            </a:pPr>
            <a:endParaRPr/>
          </a:p>
          <a:p>
            <a:pPr algn="ctr">
              <a:lnSpc>
                <a:spcPts val="3850"/>
              </a:lnSpc>
            </a:pPr>
            <a:endParaRPr/>
          </a:p>
          <a:p>
            <a:pPr algn="ctr">
              <a:lnSpc>
                <a:spcPts val="3850"/>
              </a:lnSpc>
            </a:pPr>
            <a:r>
              <a:rPr lang="en-US" sz="3500" b="1">
                <a:solidFill>
                  <a:srgbClr val="F8F9FA"/>
                </a:solidFill>
                <a:latin typeface="Poppins Bold"/>
                <a:ea typeface="Poppins Bold"/>
                <a:cs typeface="Poppins Bold"/>
                <a:sym typeface="Poppins Bold"/>
              </a:rPr>
              <a:t>ECOSUR</a:t>
            </a:r>
          </a:p>
          <a:p>
            <a:pPr algn="ctr">
              <a:lnSpc>
                <a:spcPts val="3850"/>
              </a:lnSpc>
            </a:pPr>
            <a:endParaRPr lang="en-US" sz="3500" b="1">
              <a:solidFill>
                <a:srgbClr val="F8F9FA"/>
              </a:solidFill>
              <a:latin typeface="Poppins Bold"/>
              <a:ea typeface="Poppins Bold"/>
              <a:cs typeface="Poppins Bold"/>
              <a:sym typeface="Poppins Bold"/>
            </a:endParaRPr>
          </a:p>
          <a:p>
            <a:pPr algn="ctr">
              <a:lnSpc>
                <a:spcPts val="3850"/>
              </a:lnSpc>
            </a:pPr>
            <a:r>
              <a:rPr lang="en-US" sz="3500" b="1">
                <a:solidFill>
                  <a:srgbClr val="F8F9FA"/>
                </a:solidFill>
                <a:latin typeface="Poppins Bold"/>
                <a:ea typeface="Poppins Bold"/>
                <a:cs typeface="Poppins Bold"/>
                <a:sym typeface="Poppins Bold"/>
              </a:rPr>
              <a:t>MAR Fund</a:t>
            </a:r>
          </a:p>
          <a:p>
            <a:pPr algn="ctr">
              <a:lnSpc>
                <a:spcPts val="3850"/>
              </a:lnSpc>
            </a:pPr>
            <a:endParaRPr lang="en-US" sz="3500" b="1">
              <a:solidFill>
                <a:srgbClr val="F8F9FA"/>
              </a:solidFill>
              <a:latin typeface="Poppins Bold"/>
              <a:ea typeface="Poppins Bold"/>
              <a:cs typeface="Poppins Bold"/>
              <a:sym typeface="Poppins Bold"/>
            </a:endParaRPr>
          </a:p>
          <a:p>
            <a:pPr algn="ctr">
              <a:lnSpc>
                <a:spcPts val="3850"/>
              </a:lnSpc>
            </a:pPr>
            <a:r>
              <a:rPr lang="en-US" sz="3500" b="1">
                <a:solidFill>
                  <a:srgbClr val="F8F9FA"/>
                </a:solidFill>
                <a:latin typeface="Poppins Bold"/>
                <a:ea typeface="Poppins Bold"/>
                <a:cs typeface="Poppins Bold"/>
                <a:sym typeface="Poppins Bold"/>
              </a:rPr>
              <a:t>Fisheries Department</a:t>
            </a:r>
          </a:p>
          <a:p>
            <a:pPr algn="ctr">
              <a:lnSpc>
                <a:spcPts val="3850"/>
              </a:lnSpc>
            </a:pPr>
            <a:endParaRPr lang="en-US" sz="3500" b="1">
              <a:solidFill>
                <a:srgbClr val="F8F9FA"/>
              </a:solidFill>
              <a:latin typeface="Poppins Bold"/>
              <a:ea typeface="Poppins Bold"/>
              <a:cs typeface="Poppins Bold"/>
              <a:sym typeface="Poppins Bold"/>
            </a:endParaRPr>
          </a:p>
          <a:p>
            <a:pPr algn="ctr">
              <a:lnSpc>
                <a:spcPts val="3850"/>
              </a:lnSpc>
              <a:spcBef>
                <a:spcPct val="0"/>
              </a:spcBef>
            </a:pPr>
            <a:r>
              <a:rPr lang="en-US" sz="3500" b="1">
                <a:solidFill>
                  <a:srgbClr val="F8F9FA"/>
                </a:solidFill>
                <a:latin typeface="Poppins Bold"/>
                <a:ea typeface="Poppins Bold"/>
                <a:cs typeface="Poppins Bold"/>
                <a:sym typeface="Poppins Bold"/>
              </a:rPr>
              <a:t>Tyrell, Lindolfo, Dylana y Equipo, Kevin y Equipo, Equipo de BCMR</a:t>
            </a:r>
          </a:p>
          <a:p>
            <a:pPr algn="ctr">
              <a:lnSpc>
                <a:spcPts val="3850"/>
              </a:lnSpc>
              <a:spcBef>
                <a:spcPct val="0"/>
              </a:spcBef>
            </a:pPr>
            <a:endParaRPr lang="en-US" sz="3500" b="1">
              <a:solidFill>
                <a:srgbClr val="F8F9FA"/>
              </a:solidFill>
              <a:latin typeface="Poppins Bold"/>
              <a:ea typeface="Poppins Bold"/>
              <a:cs typeface="Poppins Bold"/>
              <a:sym typeface="Poppins Bold"/>
            </a:endParaRPr>
          </a:p>
          <a:p>
            <a:pPr algn="ctr">
              <a:lnSpc>
                <a:spcPts val="3850"/>
              </a:lnSpc>
              <a:spcBef>
                <a:spcPct val="0"/>
              </a:spcBef>
            </a:pPr>
            <a:r>
              <a:rPr lang="en-US" sz="3500" b="1">
                <a:solidFill>
                  <a:srgbClr val="F8F9FA"/>
                </a:solidFill>
                <a:latin typeface="Poppins Bold"/>
                <a:ea typeface="Poppins Bold"/>
                <a:cs typeface="Poppins Bold"/>
                <a:sym typeface="Poppins Bold"/>
              </a:rPr>
              <a:t>Joel Verde, Leomir Santoya y grupo de colaboradores de SACD.</a:t>
            </a:r>
          </a:p>
          <a:p>
            <a:pPr algn="ctr">
              <a:lnSpc>
                <a:spcPts val="3850"/>
              </a:lnSpc>
              <a:spcBef>
                <a:spcPct val="0"/>
              </a:spcBef>
            </a:pPr>
            <a:endParaRPr lang="en-US" sz="3500" b="1">
              <a:solidFill>
                <a:srgbClr val="F8F9FA"/>
              </a:solidFill>
              <a:latin typeface="Poppins Bold"/>
              <a:ea typeface="Poppins Bold"/>
              <a:cs typeface="Poppins Bold"/>
              <a:sym typeface="Poppins Bold"/>
            </a:endParaRPr>
          </a:p>
          <a:p>
            <a:pPr algn="ctr">
              <a:lnSpc>
                <a:spcPts val="3850"/>
              </a:lnSpc>
              <a:spcBef>
                <a:spcPct val="0"/>
              </a:spcBef>
            </a:pPr>
            <a:r>
              <a:rPr lang="en-US" sz="3500" b="1">
                <a:solidFill>
                  <a:srgbClr val="F8F9FA"/>
                </a:solidFill>
                <a:latin typeface="Poppins Bold"/>
                <a:ea typeface="Poppins Bold"/>
                <a:cs typeface="Poppins Bold"/>
                <a:sym typeface="Poppins Bold"/>
              </a:rPr>
              <a:t>TASA</a:t>
            </a:r>
          </a:p>
          <a:p>
            <a:pPr algn="ctr">
              <a:lnSpc>
                <a:spcPts val="3850"/>
              </a:lnSpc>
              <a:spcBef>
                <a:spcPct val="0"/>
              </a:spcBef>
            </a:pPr>
            <a:endParaRPr lang="en-US" sz="3500" b="1">
              <a:solidFill>
                <a:srgbClr val="F8F9FA"/>
              </a:solidFill>
              <a:latin typeface="Poppins Bold"/>
              <a:ea typeface="Poppins Bold"/>
              <a:cs typeface="Poppins Bold"/>
              <a:sym typeface="Poppins Bold"/>
            </a:endParaRPr>
          </a:p>
          <a:p>
            <a:pPr algn="ctr">
              <a:lnSpc>
                <a:spcPts val="3850"/>
              </a:lnSpc>
              <a:spcBef>
                <a:spcPct val="0"/>
              </a:spcBef>
            </a:pPr>
            <a:r>
              <a:rPr lang="en-US" sz="3500" b="1">
                <a:solidFill>
                  <a:srgbClr val="F8F9FA"/>
                </a:solidFill>
                <a:latin typeface="Poppins Bold"/>
                <a:ea typeface="Poppins Bold"/>
                <a:cs typeface="Poppins Bold"/>
                <a:sym typeface="Poppins Bold"/>
              </a:rPr>
              <a:t>TIDE - PHMR</a:t>
            </a:r>
          </a:p>
          <a:p>
            <a:pPr algn="ctr">
              <a:lnSpc>
                <a:spcPts val="3850"/>
              </a:lnSpc>
              <a:spcBef>
                <a:spcPct val="0"/>
              </a:spcBef>
            </a:pPr>
            <a:endParaRPr lang="en-US" sz="3500" b="1">
              <a:solidFill>
                <a:srgbClr val="F8F9FA"/>
              </a:solidFill>
              <a:latin typeface="Poppins Bold"/>
              <a:ea typeface="Poppins Bold"/>
              <a:cs typeface="Poppins Bold"/>
              <a:sym typeface="Poppins Bold"/>
            </a:endParaRPr>
          </a:p>
          <a:p>
            <a:pPr algn="ctr">
              <a:lnSpc>
                <a:spcPts val="2530"/>
              </a:lnSpc>
              <a:spcBef>
                <a:spcPct val="0"/>
              </a:spcBef>
            </a:pPr>
            <a:endParaRPr lang="en-US" sz="3500" b="1">
              <a:solidFill>
                <a:srgbClr val="F8F9FA"/>
              </a:solidFill>
              <a:latin typeface="Poppins Bold"/>
              <a:ea typeface="Poppins Bold"/>
              <a:cs typeface="Poppins Bold"/>
              <a:sym typeface="Poppins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1623</Words>
  <Application>Microsoft Office PowerPoint</Application>
  <PresentationFormat>Personalizado</PresentationFormat>
  <Paragraphs>164</Paragraphs>
  <Slides>8</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Proxima Nova Bold</vt:lpstr>
      <vt:lpstr>Poppins Bold</vt:lpstr>
      <vt:lpstr>Proxima Nova</vt:lpstr>
      <vt:lpstr>Proxima Nova Italics</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Webinar Belize – HONORIO.pptx</dc:title>
  <dc:creator>USUARIO</dc:creator>
  <cp:lastModifiedBy>Lourdes Vásquez Yeomans</cp:lastModifiedBy>
  <cp:revision>2</cp:revision>
  <dcterms:created xsi:type="dcterms:W3CDTF">2006-08-16T00:00:00Z</dcterms:created>
  <dcterms:modified xsi:type="dcterms:W3CDTF">2025-11-12T19:00:28Z</dcterms:modified>
  <dc:identifier>DAG4bYKic3M</dc:identifier>
</cp:coreProperties>
</file>